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3"/>
  </p:notesMasterIdLst>
  <p:sldIdLst>
    <p:sldId id="297" r:id="rId2"/>
    <p:sldId id="312" r:id="rId3"/>
    <p:sldId id="311" r:id="rId4"/>
    <p:sldId id="279" r:id="rId5"/>
    <p:sldId id="318" r:id="rId6"/>
    <p:sldId id="310" r:id="rId7"/>
    <p:sldId id="298" r:id="rId8"/>
    <p:sldId id="313" r:id="rId9"/>
    <p:sldId id="317" r:id="rId10"/>
    <p:sldId id="314" r:id="rId11"/>
    <p:sldId id="299" r:id="rId12"/>
    <p:sldId id="300" r:id="rId13"/>
    <p:sldId id="303" r:id="rId14"/>
    <p:sldId id="302" r:id="rId15"/>
    <p:sldId id="315" r:id="rId16"/>
    <p:sldId id="307" r:id="rId17"/>
    <p:sldId id="270" r:id="rId18"/>
    <p:sldId id="306" r:id="rId19"/>
    <p:sldId id="305" r:id="rId20"/>
    <p:sldId id="316" r:id="rId21"/>
    <p:sldId id="262" r:id="rId22"/>
  </p:sldIdLst>
  <p:sldSz cx="9144000" cy="5143500" type="screen16x9"/>
  <p:notesSz cx="6858000" cy="9144000"/>
  <p:embeddedFontLst>
    <p:embeddedFont>
      <p:font typeface="Catamaran Light" pitchFamily="2" charset="77"/>
      <p:regular r:id="rId24"/>
      <p:bold r:id="rId25"/>
    </p:embeddedFont>
    <p:embeddedFont>
      <p:font typeface="Fira Sans Extra Condensed Medium" panose="020B0503050000020004" pitchFamily="34" charset="0"/>
      <p:regular r:id="rId26"/>
      <p:bold r:id="rId27"/>
      <p:italic r:id="rId28"/>
      <p:boldItalic r:id="rId29"/>
    </p:embeddedFont>
    <p:embeddedFont>
      <p:font typeface="Livvic" pitchFamily="2" charset="77"/>
      <p:regular r:id="rId30"/>
      <p:bold r:id="rId31"/>
      <p:italic r:id="rId32"/>
      <p:boldItalic r:id="rId33"/>
    </p:embeddedFont>
    <p:embeddedFont>
      <p:font typeface="Modern No. 20" panose="02070704070505020303" pitchFamily="18" charset="77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0207F"/>
    <a:srgbClr val="00008C"/>
    <a:srgbClr val="000660"/>
    <a:srgbClr val="070660"/>
    <a:srgbClr val="000A6E"/>
    <a:srgbClr val="0000E3"/>
    <a:srgbClr val="4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44CE00-0591-43A1-9380-1240851BBF42}">
  <a:tblStyle styleId="{A244CE00-0591-43A1-9380-1240851BBF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00"/>
    <p:restoredTop sz="94648"/>
  </p:normalViewPr>
  <p:slideViewPr>
    <p:cSldViewPr snapToGrid="0" snapToObjects="1">
      <p:cViewPr varScale="1">
        <p:scale>
          <a:sx n="99" d="100"/>
          <a:sy n="99" d="100"/>
        </p:scale>
        <p:origin x="17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6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71000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427457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38211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43171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388116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037283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e13d9a7e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e13d9a7e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120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843803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994318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56643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623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773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118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695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188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14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56490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43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989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247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60" r:id="rId5"/>
    <p:sldLayoutId id="2147483671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ons.wikimedia.org/wiki/File:Donald_Trump_immigration_policy_speech.jpg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3731476" y="356490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6000" cap="all" spc="200" dirty="0">
                <a:latin typeface="Modern No. 20" panose="02070704070505020303" pitchFamily="18" charset="77"/>
                <a:ea typeface="Baskerville" panose="02020502070401020303" pitchFamily="18" charset="0"/>
                <a:cs typeface="Gautami" panose="020B0502040204020203" pitchFamily="34" charset="0"/>
              </a:rPr>
            </a:br>
            <a:r>
              <a:rPr lang="en-US" sz="6000" cap="all" spc="200" dirty="0">
                <a:solidFill>
                  <a:schemeClr val="bg1"/>
                </a:solidFill>
                <a:latin typeface="Modern No. 20" panose="02070704070505020303" pitchFamily="18" charset="77"/>
                <a:ea typeface="Baskerville" panose="02020502070401020303" pitchFamily="18" charset="0"/>
                <a:cs typeface="Gautami" panose="020B0502040204020203" pitchFamily="34" charset="0"/>
              </a:rPr>
              <a:t>Analyzing Trump’s Speech</a:t>
            </a:r>
            <a:endParaRPr lang="en-US" sz="6000" cap="all" spc="200" dirty="0">
              <a:latin typeface="Modern No. 20" panose="02070704070505020303" pitchFamily="18" charset="77"/>
              <a:ea typeface="Baskerville" panose="02020502070401020303" pitchFamily="18" charset="0"/>
              <a:cs typeface="Gautami" panose="020B0502040204020203" pitchFamily="34" charset="0"/>
            </a:endParaRPr>
          </a:p>
        </p:txBody>
      </p:sp>
      <p:pic>
        <p:nvPicPr>
          <p:cNvPr id="9" name="Picture 8" descr="A person standing at a podium with a microphone in front of a flag&#10;&#10;Description automatically generated with medium confidence">
            <a:extLst>
              <a:ext uri="{FF2B5EF4-FFF2-40B4-BE49-F238E27FC236}">
                <a16:creationId xmlns:a16="http://schemas.microsoft.com/office/drawing/2014/main" id="{85652B66-BBB7-B143-8301-0587FF989D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" b="15719"/>
          <a:stretch/>
        </p:blipFill>
        <p:spPr>
          <a:xfrm>
            <a:off x="820124" y="-1"/>
            <a:ext cx="8323875" cy="5143486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5FF6F6-7C8C-A643-8463-D86D69B5E46C}"/>
              </a:ext>
            </a:extLst>
          </p:cNvPr>
          <p:cNvSpPr txBox="1"/>
          <p:nvPr/>
        </p:nvSpPr>
        <p:spPr>
          <a:xfrm>
            <a:off x="8157435" y="12126698"/>
            <a:ext cx="1330868" cy="41549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SA" sz="700">
                <a:solidFill>
                  <a:srgbClr val="FFFFFF"/>
                </a:solidFill>
                <a:hlinkClick r:id="rId5" tooltip="https://commons.wikimedia.org/wiki/File:Donald_Trump_immigration_policy_speech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SA" sz="700">
                <a:solidFill>
                  <a:srgbClr val="FFFFFF"/>
                </a:solidFill>
              </a:rPr>
              <a:t> by Unknown Author is licensed under </a:t>
            </a:r>
            <a:r>
              <a:rPr lang="en-SA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SA" sz="700">
              <a:solidFill>
                <a:srgbClr val="FFFFFF"/>
              </a:solidFill>
            </a:endParaRPr>
          </a:p>
        </p:txBody>
      </p:sp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50471D16-7AE2-A94A-AF04-CB8722E2EFC7}"/>
              </a:ext>
            </a:extLst>
          </p:cNvPr>
          <p:cNvSpPr/>
          <p:nvPr/>
        </p:nvSpPr>
        <p:spPr>
          <a:xfrm rot="5400000">
            <a:off x="897037" y="36717"/>
            <a:ext cx="3714819" cy="5086865"/>
          </a:xfrm>
          <a:prstGeom prst="rect">
            <a:avLst/>
          </a:prstGeom>
          <a:solidFill>
            <a:srgbClr val="002060">
              <a:alpha val="6392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13" name="Google Shape;127;p24">
            <a:extLst>
              <a:ext uri="{FF2B5EF4-FFF2-40B4-BE49-F238E27FC236}">
                <a16:creationId xmlns:a16="http://schemas.microsoft.com/office/drawing/2014/main" id="{A9547222-C7CB-4E43-918F-9DC69A5D93DC}"/>
              </a:ext>
            </a:extLst>
          </p:cNvPr>
          <p:cNvSpPr/>
          <p:nvPr/>
        </p:nvSpPr>
        <p:spPr>
          <a:xfrm rot="-5400000" flipH="1">
            <a:off x="7354050" y="2291590"/>
            <a:ext cx="3358800" cy="221100"/>
          </a:xfrm>
          <a:prstGeom prst="rect">
            <a:avLst/>
          </a:prstGeom>
          <a:solidFill>
            <a:srgbClr val="002060">
              <a:alpha val="6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3163A-3A51-9649-8D51-611F7932D097}"/>
              </a:ext>
            </a:extLst>
          </p:cNvPr>
          <p:cNvSpPr txBox="1"/>
          <p:nvPr/>
        </p:nvSpPr>
        <p:spPr>
          <a:xfrm>
            <a:off x="316493" y="1139114"/>
            <a:ext cx="4875908" cy="247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200" dirty="0">
                <a:solidFill>
                  <a:schemeClr val="bg1"/>
                </a:solidFill>
                <a:latin typeface="Modern No. 20" panose="02070704070505020303" pitchFamily="18" charset="77"/>
                <a:ea typeface="Baskerville" panose="02020502070401020303" pitchFamily="18" charset="0"/>
                <a:cs typeface="Palace Script MT" panose="020F0502020204030204" pitchFamily="34" charset="0"/>
              </a:rPr>
              <a:t>Analyzing Trump’s Speech</a:t>
            </a:r>
            <a:br>
              <a:rPr lang="en-US" sz="4000" b="1" cap="all" spc="200" dirty="0">
                <a:solidFill>
                  <a:schemeClr val="bg1"/>
                </a:solidFill>
                <a:latin typeface="Modern No. 20" panose="02070704070505020303" pitchFamily="18" charset="77"/>
                <a:ea typeface="Baskerville" panose="02020502070401020303" pitchFamily="18" charset="0"/>
                <a:cs typeface="Gautami" panose="020B0502040204020203" pitchFamily="34" charset="0"/>
              </a:rPr>
            </a:br>
            <a:endParaRPr lang="en-US" sz="4000" cap="all" spc="200" dirty="0">
              <a:solidFill>
                <a:schemeClr val="bg1"/>
              </a:solidFill>
              <a:latin typeface="Modern No. 20" panose="02070704070505020303" pitchFamily="18" charset="77"/>
              <a:ea typeface="Baskerville" panose="02020502070401020303" pitchFamily="18" charset="0"/>
              <a:cs typeface="Gautam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AC219-182A-0D4A-B576-55A4546A9879}"/>
              </a:ext>
            </a:extLst>
          </p:cNvPr>
          <p:cNvSpPr txBox="1"/>
          <p:nvPr/>
        </p:nvSpPr>
        <p:spPr>
          <a:xfrm>
            <a:off x="1039575" y="3926579"/>
            <a:ext cx="2980706" cy="461665"/>
          </a:xfrm>
          <a:prstGeom prst="rect">
            <a:avLst/>
          </a:prstGeom>
          <a:solidFill>
            <a:srgbClr val="002060">
              <a:alpha val="66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Modern No. 20" panose="02070704070505020303" pitchFamily="18" charset="77"/>
              </a:rPr>
              <a:t>By  :Hind </a:t>
            </a:r>
            <a:r>
              <a:rPr lang="en-US" sz="2400" b="1" dirty="0" err="1">
                <a:solidFill>
                  <a:schemeClr val="bg1"/>
                </a:solidFill>
                <a:latin typeface="Modern No. 20" panose="02070704070505020303" pitchFamily="18" charset="77"/>
              </a:rPr>
              <a:t>Alamri</a:t>
            </a:r>
            <a:endParaRPr lang="en-SA" sz="2400" b="1" dirty="0">
              <a:solidFill>
                <a:schemeClr val="bg1"/>
              </a:solidFill>
              <a:latin typeface="Modern No. 20" panose="02070704070505020303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C0CC6F-643C-A74F-A6D9-2F9E664DA652}"/>
              </a:ext>
            </a:extLst>
          </p:cNvPr>
          <p:cNvCxnSpPr/>
          <p:nvPr/>
        </p:nvCxnSpPr>
        <p:spPr>
          <a:xfrm>
            <a:off x="1039575" y="3923400"/>
            <a:ext cx="3067464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1B39D1-9B73-5A4D-880F-769A4DB82999}"/>
              </a:ext>
            </a:extLst>
          </p:cNvPr>
          <p:cNvCxnSpPr>
            <a:cxnSpLocks/>
          </p:cNvCxnSpPr>
          <p:nvPr/>
        </p:nvCxnSpPr>
        <p:spPr>
          <a:xfrm>
            <a:off x="1039575" y="3923400"/>
            <a:ext cx="2980706" cy="0"/>
          </a:xfrm>
          <a:prstGeom prst="line">
            <a:avLst/>
          </a:prstGeom>
          <a:ln w="38100" cmpd="thickThin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128D-A988-8341-96DE-1921DF376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6" name="Google Shape;135;p25">
            <a:extLst>
              <a:ext uri="{FF2B5EF4-FFF2-40B4-BE49-F238E27FC236}">
                <a16:creationId xmlns:a16="http://schemas.microsoft.com/office/drawing/2014/main" id="{579449C0-E5B7-6F47-BB6B-3E6AD7FA80B4}"/>
              </a:ext>
            </a:extLst>
          </p:cNvPr>
          <p:cNvSpPr/>
          <p:nvPr/>
        </p:nvSpPr>
        <p:spPr>
          <a:xfrm rot="-5400000" flipH="1">
            <a:off x="72422" y="-72420"/>
            <a:ext cx="720935" cy="865776"/>
          </a:xfrm>
          <a:prstGeom prst="rect">
            <a:avLst/>
          </a:prstGeom>
          <a:solidFill>
            <a:srgbClr val="002060">
              <a:alpha val="8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135;p25">
            <a:extLst>
              <a:ext uri="{FF2B5EF4-FFF2-40B4-BE49-F238E27FC236}">
                <a16:creationId xmlns:a16="http://schemas.microsoft.com/office/drawing/2014/main" id="{B2EF3526-8D89-E74E-8358-5AA45D42D8FC}"/>
              </a:ext>
            </a:extLst>
          </p:cNvPr>
          <p:cNvSpPr/>
          <p:nvPr/>
        </p:nvSpPr>
        <p:spPr>
          <a:xfrm rot="-5400000" flipH="1">
            <a:off x="8350645" y="4350145"/>
            <a:ext cx="720935" cy="865776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9FB81-B0C5-6340-911C-161338A7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96" y="579054"/>
            <a:ext cx="6997649" cy="4203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E18F8-0F4A-864E-A149-9A49D5F82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36" y="433375"/>
            <a:ext cx="5257157" cy="4737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E4C182-289C-6A45-A9BD-CD063083F166}"/>
              </a:ext>
            </a:extLst>
          </p:cNvPr>
          <p:cNvSpPr txBox="1"/>
          <p:nvPr/>
        </p:nvSpPr>
        <p:spPr>
          <a:xfrm>
            <a:off x="2094393" y="23332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2000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</a:rPr>
              <a:t>Words after </a:t>
            </a:r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</a:rPr>
              <a:t>Lemmatized texts</a:t>
            </a:r>
            <a:endParaRPr lang="en-SA" sz="2000" dirty="0"/>
          </a:p>
        </p:txBody>
      </p:sp>
    </p:spTree>
    <p:extLst>
      <p:ext uri="{BB962C8B-B14F-4D97-AF65-F5344CB8AC3E}">
        <p14:creationId xmlns:p14="http://schemas.microsoft.com/office/powerpoint/2010/main" val="339048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128D-A988-8341-96DE-1921DF376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AB2A9-8655-FA4C-BC1A-7AFFCBBB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76" y="514350"/>
            <a:ext cx="7722169" cy="4629150"/>
          </a:xfrm>
          <a:prstGeom prst="rect">
            <a:avLst/>
          </a:prstGeom>
        </p:spPr>
      </p:pic>
      <p:sp>
        <p:nvSpPr>
          <p:cNvPr id="4" name="Google Shape;135;p25">
            <a:extLst>
              <a:ext uri="{FF2B5EF4-FFF2-40B4-BE49-F238E27FC236}">
                <a16:creationId xmlns:a16="http://schemas.microsoft.com/office/drawing/2014/main" id="{42DD921E-8F94-D742-A179-44237ADBB8F4}"/>
              </a:ext>
            </a:extLst>
          </p:cNvPr>
          <p:cNvSpPr/>
          <p:nvPr/>
        </p:nvSpPr>
        <p:spPr>
          <a:xfrm rot="-5400000" flipH="1">
            <a:off x="8350645" y="4350145"/>
            <a:ext cx="720935" cy="865776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6" name="Google Shape;135;p25">
            <a:extLst>
              <a:ext uri="{FF2B5EF4-FFF2-40B4-BE49-F238E27FC236}">
                <a16:creationId xmlns:a16="http://schemas.microsoft.com/office/drawing/2014/main" id="{579449C0-E5B7-6F47-BB6B-3E6AD7FA80B4}"/>
              </a:ext>
            </a:extLst>
          </p:cNvPr>
          <p:cNvSpPr/>
          <p:nvPr/>
        </p:nvSpPr>
        <p:spPr>
          <a:xfrm rot="-5400000" flipH="1">
            <a:off x="72422" y="-72420"/>
            <a:ext cx="720935" cy="865776"/>
          </a:xfrm>
          <a:prstGeom prst="rect">
            <a:avLst/>
          </a:prstGeom>
          <a:solidFill>
            <a:srgbClr val="002060">
              <a:alpha val="8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901A3-C2A3-104F-A518-A9F133469413}"/>
              </a:ext>
            </a:extLst>
          </p:cNvPr>
          <p:cNvSpPr txBox="1"/>
          <p:nvPr/>
        </p:nvSpPr>
        <p:spPr>
          <a:xfrm>
            <a:off x="1564783" y="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04040"/>
                </a:solidFill>
                <a:effectLst/>
                <a:latin typeface="Modern No. 20" panose="02070704070505020303" pitchFamily="18" charset="77"/>
              </a:rPr>
              <a:t>Python library for interactive topic model visualization</a:t>
            </a:r>
            <a:endParaRPr lang="en-SA" sz="1800" dirty="0"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96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B238-9F31-4248-80E0-E3ADDB768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 flipH="1">
            <a:off x="8006711" y="4451986"/>
            <a:ext cx="308613" cy="45719"/>
          </a:xfrm>
        </p:spPr>
        <p:txBody>
          <a:bodyPr/>
          <a:lstStyle/>
          <a:p>
            <a:endParaRPr lang="en-SA" dirty="0">
              <a:latin typeface="Modern No. 20" panose="02070704070505020303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D3D10-BD73-274C-8AF1-0A744EA1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0"/>
            <a:ext cx="2590800" cy="334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2D6ED-6E00-A242-AF93-37DD9E5CD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9"/>
          <a:stretch/>
        </p:blipFill>
        <p:spPr>
          <a:xfrm>
            <a:off x="2618105" y="3112982"/>
            <a:ext cx="3074035" cy="3340100"/>
          </a:xfrm>
          <a:prstGeom prst="rect">
            <a:avLst/>
          </a:prstGeom>
        </p:spPr>
      </p:pic>
      <p:sp>
        <p:nvSpPr>
          <p:cNvPr id="6" name="Google Shape;135;p25">
            <a:extLst>
              <a:ext uri="{FF2B5EF4-FFF2-40B4-BE49-F238E27FC236}">
                <a16:creationId xmlns:a16="http://schemas.microsoft.com/office/drawing/2014/main" id="{87255CBD-5C13-D54A-9110-A4008362B709}"/>
              </a:ext>
            </a:extLst>
          </p:cNvPr>
          <p:cNvSpPr/>
          <p:nvPr/>
        </p:nvSpPr>
        <p:spPr>
          <a:xfrm rot="-5400000" flipH="1">
            <a:off x="72420" y="-73385"/>
            <a:ext cx="720935" cy="865776"/>
          </a:xfrm>
          <a:prstGeom prst="rect">
            <a:avLst/>
          </a:prstGeom>
          <a:solidFill>
            <a:srgbClr val="002060">
              <a:alpha val="869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135;p25">
            <a:extLst>
              <a:ext uri="{FF2B5EF4-FFF2-40B4-BE49-F238E27FC236}">
                <a16:creationId xmlns:a16="http://schemas.microsoft.com/office/drawing/2014/main" id="{8CE305BB-8261-9A46-8D53-683A526BB746}"/>
              </a:ext>
            </a:extLst>
          </p:cNvPr>
          <p:cNvSpPr/>
          <p:nvPr/>
        </p:nvSpPr>
        <p:spPr>
          <a:xfrm rot="-5400000" flipH="1">
            <a:off x="8350645" y="4350144"/>
            <a:ext cx="720935" cy="865776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9C5C-7B07-F944-9788-AFBC01821CAE}"/>
              </a:ext>
            </a:extLst>
          </p:cNvPr>
          <p:cNvSpPr txBox="1"/>
          <p:nvPr/>
        </p:nvSpPr>
        <p:spPr>
          <a:xfrm>
            <a:off x="5202102" y="252738"/>
            <a:ext cx="3941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</a:rPr>
              <a:t> 22 Most Common Words </a:t>
            </a:r>
            <a:endParaRPr lang="en-SA" sz="28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08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128D-A988-8341-96DE-1921DF376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Google Shape;135;p25">
            <a:extLst>
              <a:ext uri="{FF2B5EF4-FFF2-40B4-BE49-F238E27FC236}">
                <a16:creationId xmlns:a16="http://schemas.microsoft.com/office/drawing/2014/main" id="{579449C0-E5B7-6F47-BB6B-3E6AD7FA80B4}"/>
              </a:ext>
            </a:extLst>
          </p:cNvPr>
          <p:cNvSpPr/>
          <p:nvPr/>
        </p:nvSpPr>
        <p:spPr>
          <a:xfrm rot="-5400000" flipH="1">
            <a:off x="72422" y="-72420"/>
            <a:ext cx="720935" cy="865776"/>
          </a:xfrm>
          <a:prstGeom prst="rect">
            <a:avLst/>
          </a:prstGeom>
          <a:solidFill>
            <a:srgbClr val="002060">
              <a:alpha val="8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135;p25">
            <a:extLst>
              <a:ext uri="{FF2B5EF4-FFF2-40B4-BE49-F238E27FC236}">
                <a16:creationId xmlns:a16="http://schemas.microsoft.com/office/drawing/2014/main" id="{B2EF3526-8D89-E74E-8358-5AA45D42D8FC}"/>
              </a:ext>
            </a:extLst>
          </p:cNvPr>
          <p:cNvSpPr/>
          <p:nvPr/>
        </p:nvSpPr>
        <p:spPr>
          <a:xfrm rot="-5400000" flipH="1">
            <a:off x="8350645" y="4350145"/>
            <a:ext cx="720935" cy="865776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FE45B-1605-E640-BCA6-F4F4494C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58" y="720936"/>
            <a:ext cx="7122487" cy="4376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8C3DB-856B-A947-8E91-B7F82DB88C44}"/>
              </a:ext>
            </a:extLst>
          </p:cNvPr>
          <p:cNvSpPr txBox="1"/>
          <p:nvPr/>
        </p:nvSpPr>
        <p:spPr>
          <a:xfrm>
            <a:off x="1352281" y="79432"/>
            <a:ext cx="54941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404040"/>
                </a:solidFill>
                <a:effectLst/>
                <a:latin typeface="Modern No. 20" panose="02070704070505020303" pitchFamily="18" charset="77"/>
              </a:rPr>
              <a:t>Python library for interactive topic model visualization</a:t>
            </a:r>
            <a:endParaRPr lang="en-SA" sz="2000" dirty="0"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639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128D-A988-8341-96DE-1921DF376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Google Shape;135;p25">
            <a:extLst>
              <a:ext uri="{FF2B5EF4-FFF2-40B4-BE49-F238E27FC236}">
                <a16:creationId xmlns:a16="http://schemas.microsoft.com/office/drawing/2014/main" id="{579449C0-E5B7-6F47-BB6B-3E6AD7FA80B4}"/>
              </a:ext>
            </a:extLst>
          </p:cNvPr>
          <p:cNvSpPr/>
          <p:nvPr/>
        </p:nvSpPr>
        <p:spPr>
          <a:xfrm rot="-5400000" flipH="1">
            <a:off x="72422" y="-72420"/>
            <a:ext cx="720935" cy="865776"/>
          </a:xfrm>
          <a:prstGeom prst="rect">
            <a:avLst/>
          </a:prstGeom>
          <a:solidFill>
            <a:srgbClr val="002060">
              <a:alpha val="8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135;p25">
            <a:extLst>
              <a:ext uri="{FF2B5EF4-FFF2-40B4-BE49-F238E27FC236}">
                <a16:creationId xmlns:a16="http://schemas.microsoft.com/office/drawing/2014/main" id="{B2EF3526-8D89-E74E-8358-5AA45D42D8FC}"/>
              </a:ext>
            </a:extLst>
          </p:cNvPr>
          <p:cNvSpPr/>
          <p:nvPr/>
        </p:nvSpPr>
        <p:spPr>
          <a:xfrm rot="-5400000" flipH="1">
            <a:off x="8350645" y="4350145"/>
            <a:ext cx="720935" cy="865776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AB826-A813-E749-83E6-A4FE289B8CED}"/>
              </a:ext>
            </a:extLst>
          </p:cNvPr>
          <p:cNvSpPr txBox="1"/>
          <p:nvPr/>
        </p:nvSpPr>
        <p:spPr>
          <a:xfrm>
            <a:off x="1532586" y="37302"/>
            <a:ext cx="5054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04040"/>
                </a:solidFill>
                <a:effectLst/>
                <a:latin typeface="Modern No. 20" panose="02070704070505020303" pitchFamily="18" charset="77"/>
              </a:rPr>
              <a:t>Python library for interactive topic model visualization</a:t>
            </a:r>
            <a:endParaRPr lang="en-SA" sz="1800" dirty="0">
              <a:latin typeface="Modern No. 20" panose="02070704070505020303" pitchFamily="18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7772E-B288-8F4E-851E-EECCC139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78" y="683633"/>
            <a:ext cx="6953778" cy="41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128D-A988-8341-96DE-1921DF376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6" name="Google Shape;135;p25">
            <a:extLst>
              <a:ext uri="{FF2B5EF4-FFF2-40B4-BE49-F238E27FC236}">
                <a16:creationId xmlns:a16="http://schemas.microsoft.com/office/drawing/2014/main" id="{579449C0-E5B7-6F47-BB6B-3E6AD7FA80B4}"/>
              </a:ext>
            </a:extLst>
          </p:cNvPr>
          <p:cNvSpPr/>
          <p:nvPr/>
        </p:nvSpPr>
        <p:spPr>
          <a:xfrm rot="-5400000" flipH="1">
            <a:off x="72422" y="-72420"/>
            <a:ext cx="720935" cy="865776"/>
          </a:xfrm>
          <a:prstGeom prst="rect">
            <a:avLst/>
          </a:prstGeom>
          <a:solidFill>
            <a:srgbClr val="002060">
              <a:alpha val="8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135;p25">
            <a:extLst>
              <a:ext uri="{FF2B5EF4-FFF2-40B4-BE49-F238E27FC236}">
                <a16:creationId xmlns:a16="http://schemas.microsoft.com/office/drawing/2014/main" id="{B2EF3526-8D89-E74E-8358-5AA45D42D8FC}"/>
              </a:ext>
            </a:extLst>
          </p:cNvPr>
          <p:cNvSpPr/>
          <p:nvPr/>
        </p:nvSpPr>
        <p:spPr>
          <a:xfrm rot="-5400000" flipH="1">
            <a:off x="8350645" y="4350145"/>
            <a:ext cx="720935" cy="865776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5BF96-13F2-1F41-9DA9-2A087134C1AB}"/>
              </a:ext>
            </a:extLst>
          </p:cNvPr>
          <p:cNvSpPr txBox="1"/>
          <p:nvPr/>
        </p:nvSpPr>
        <p:spPr>
          <a:xfrm>
            <a:off x="1964028" y="25927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2800" dirty="0">
                <a:latin typeface="Modern No. 20" panose="02070704070505020303" pitchFamily="18" charset="77"/>
              </a:rPr>
              <a:t>k-means clustering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A02F0-ACDA-1543-A2A6-9023A661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28" y="1464256"/>
            <a:ext cx="4953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3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128D-A988-8341-96DE-1921DF376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6" name="Google Shape;135;p25">
            <a:extLst>
              <a:ext uri="{FF2B5EF4-FFF2-40B4-BE49-F238E27FC236}">
                <a16:creationId xmlns:a16="http://schemas.microsoft.com/office/drawing/2014/main" id="{579449C0-E5B7-6F47-BB6B-3E6AD7FA80B4}"/>
              </a:ext>
            </a:extLst>
          </p:cNvPr>
          <p:cNvSpPr/>
          <p:nvPr/>
        </p:nvSpPr>
        <p:spPr>
          <a:xfrm rot="-5400000" flipH="1">
            <a:off x="72422" y="-72420"/>
            <a:ext cx="720935" cy="865776"/>
          </a:xfrm>
          <a:prstGeom prst="rect">
            <a:avLst/>
          </a:prstGeom>
          <a:solidFill>
            <a:srgbClr val="002060">
              <a:alpha val="8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135;p25">
            <a:extLst>
              <a:ext uri="{FF2B5EF4-FFF2-40B4-BE49-F238E27FC236}">
                <a16:creationId xmlns:a16="http://schemas.microsoft.com/office/drawing/2014/main" id="{B2EF3526-8D89-E74E-8358-5AA45D42D8FC}"/>
              </a:ext>
            </a:extLst>
          </p:cNvPr>
          <p:cNvSpPr/>
          <p:nvPr/>
        </p:nvSpPr>
        <p:spPr>
          <a:xfrm rot="-5400000" flipH="1">
            <a:off x="8350645" y="4350145"/>
            <a:ext cx="720935" cy="865776"/>
          </a:xfrm>
          <a:prstGeom prst="rect">
            <a:avLst/>
          </a:prstGeom>
          <a:solidFill>
            <a:srgbClr val="002060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E9F5B-8FB4-3946-BAD9-ADD48F43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89" y="520881"/>
            <a:ext cx="4473268" cy="42190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95BF96-13F2-1F41-9DA9-2A087134C1AB}"/>
              </a:ext>
            </a:extLst>
          </p:cNvPr>
          <p:cNvSpPr txBox="1"/>
          <p:nvPr/>
        </p:nvSpPr>
        <p:spPr>
          <a:xfrm>
            <a:off x="1964028" y="25927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2800" dirty="0">
                <a:latin typeface="Modern No. 20" panose="02070704070505020303" pitchFamily="18" charset="77"/>
              </a:rPr>
              <a:t>k-means clustering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723BC-C0CD-9A45-93C5-F6E01F35A1A0}"/>
              </a:ext>
            </a:extLst>
          </p:cNvPr>
          <p:cNvSpPr txBox="1"/>
          <p:nvPr/>
        </p:nvSpPr>
        <p:spPr>
          <a:xfrm>
            <a:off x="2062760" y="467461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D4251"/>
                </a:solidFill>
                <a:effectLst/>
                <a:latin typeface="Modern No. 20" panose="02070704070505020303" pitchFamily="18" charset="77"/>
              </a:rPr>
              <a:t> Reflects the strength of relationship between two data</a:t>
            </a:r>
            <a:endParaRPr lang="en-SA" dirty="0"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968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694475" y="1406334"/>
            <a:ext cx="3135900" cy="1167900"/>
          </a:xfrm>
          <a:prstGeom prst="rect">
            <a:avLst/>
          </a:prstGeom>
          <a:solidFill>
            <a:srgbClr val="002060">
              <a:alpha val="7507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338" name="Google Shape;338;p38"/>
          <p:cNvSpPr/>
          <p:nvPr/>
        </p:nvSpPr>
        <p:spPr>
          <a:xfrm>
            <a:off x="3586973" y="350663"/>
            <a:ext cx="2887500" cy="775200"/>
          </a:xfrm>
          <a:prstGeom prst="rect">
            <a:avLst/>
          </a:prstGeom>
          <a:solidFill>
            <a:srgbClr val="002060">
              <a:alpha val="4197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Modern No. 20" panose="02070704070505020303" pitchFamily="18" charset="77"/>
              </a:rPr>
              <a:t>Count Vectorizer and TF-IDF Vectorizer</a:t>
            </a:r>
            <a:r>
              <a:rPr lang="ar-SA" dirty="0">
                <a:solidFill>
                  <a:schemeClr val="bg1"/>
                </a:solidFill>
                <a:latin typeface="Modern No. 20" panose="02070704070505020303" pitchFamily="18" charset="77"/>
              </a:rPr>
              <a:t>.</a:t>
            </a:r>
            <a:endParaRPr dirty="0">
              <a:solidFill>
                <a:schemeClr val="bg1"/>
              </a:solidFill>
              <a:latin typeface="Modern No. 20" panose="02070704070505020303" pitchFamily="18" charset="77"/>
            </a:endParaRPr>
          </a:p>
        </p:txBody>
      </p:sp>
      <p:sp>
        <p:nvSpPr>
          <p:cNvPr id="339" name="Google Shape;339;p38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38"/>
          <p:cNvSpPr txBox="1">
            <a:spLocks noGrp="1"/>
          </p:cNvSpPr>
          <p:nvPr>
            <p:ph type="ctrTitle"/>
          </p:nvPr>
        </p:nvSpPr>
        <p:spPr>
          <a:xfrm>
            <a:off x="694475" y="1746534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Modern No. 20" panose="02070704070505020303" pitchFamily="18" charset="77"/>
              </a:rPr>
              <a:t>PCA</a:t>
            </a:r>
            <a:endParaRPr dirty="0">
              <a:solidFill>
                <a:schemeClr val="lt1"/>
              </a:solidFill>
              <a:latin typeface="Modern No. 20" panose="02070704070505020303" pitchFamily="18" charset="77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3586973" y="1614369"/>
            <a:ext cx="2887500" cy="7752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Modern No. 20" panose="02070704070505020303" pitchFamily="18" charset="77"/>
              </a:rPr>
              <a:t>Count Vectorizer and TF-IDF Vectorizer.</a:t>
            </a:r>
          </a:p>
        </p:txBody>
      </p:sp>
      <p:sp>
        <p:nvSpPr>
          <p:cNvPr id="345" name="Google Shape;345;p38"/>
          <p:cNvSpPr txBox="1">
            <a:spLocks noGrp="1"/>
          </p:cNvSpPr>
          <p:nvPr>
            <p:ph type="ctrTitle"/>
          </p:nvPr>
        </p:nvSpPr>
        <p:spPr>
          <a:xfrm>
            <a:off x="3992423" y="3694000"/>
            <a:ext cx="207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1"/>
            <a:r>
              <a:rPr lang="en-US" sz="1400" b="0" dirty="0" err="1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Livvic</a:t>
            </a:r>
            <a:endParaRPr sz="1400" b="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694475" y="128938"/>
            <a:ext cx="3135900" cy="1167900"/>
          </a:xfrm>
          <a:prstGeom prst="rect">
            <a:avLst/>
          </a:prstGeom>
          <a:solidFill>
            <a:srgbClr val="002060">
              <a:alpha val="4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ctrTitle"/>
          </p:nvPr>
        </p:nvSpPr>
        <p:spPr>
          <a:xfrm>
            <a:off x="761324" y="372945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Modern No. 20" panose="02070704070505020303" pitchFamily="18" charset="77"/>
              </a:rPr>
              <a:t>NMF</a:t>
            </a:r>
            <a:endParaRPr dirty="0">
              <a:solidFill>
                <a:schemeClr val="lt1"/>
              </a:solidFill>
              <a:latin typeface="Modern No. 20" panose="02070704070505020303" pitchFamily="18" charset="77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694475" y="2663525"/>
            <a:ext cx="3135900" cy="1167900"/>
          </a:xfrm>
          <a:prstGeom prst="rect">
            <a:avLst/>
          </a:prstGeom>
          <a:solidFill>
            <a:srgbClr val="002060">
              <a:alpha val="9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349" name="Google Shape;349;p38"/>
          <p:cNvSpPr txBox="1">
            <a:spLocks noGrp="1"/>
          </p:cNvSpPr>
          <p:nvPr>
            <p:ph type="ctrTitle"/>
          </p:nvPr>
        </p:nvSpPr>
        <p:spPr>
          <a:xfrm>
            <a:off x="756773" y="3003725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  <a:latin typeface="Modern No. 20" panose="02070704070505020303" pitchFamily="18" charset="77"/>
              </a:rPr>
              <a:t>LDA</a:t>
            </a:r>
            <a:endParaRPr dirty="0">
              <a:solidFill>
                <a:schemeClr val="lt1"/>
              </a:solidFill>
              <a:latin typeface="Modern No. 20" panose="02070704070505020303" pitchFamily="18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A13626-196B-814F-BAD2-EDD69C07B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 flipV="1">
            <a:off x="6336986" y="2151115"/>
            <a:ext cx="3481200" cy="45719"/>
          </a:xfrm>
        </p:spPr>
        <p:txBody>
          <a:bodyPr/>
          <a:lstStyle/>
          <a:p>
            <a:endParaRPr lang="en-SA" dirty="0"/>
          </a:p>
        </p:txBody>
      </p:sp>
      <p:sp>
        <p:nvSpPr>
          <p:cNvPr id="17" name="Google Shape;348;p38">
            <a:extLst>
              <a:ext uri="{FF2B5EF4-FFF2-40B4-BE49-F238E27FC236}">
                <a16:creationId xmlns:a16="http://schemas.microsoft.com/office/drawing/2014/main" id="{031274D2-9702-E94E-A6D5-A28ED0A126C8}"/>
              </a:ext>
            </a:extLst>
          </p:cNvPr>
          <p:cNvSpPr/>
          <p:nvPr/>
        </p:nvSpPr>
        <p:spPr>
          <a:xfrm>
            <a:off x="694475" y="3975600"/>
            <a:ext cx="3027519" cy="1038962"/>
          </a:xfrm>
          <a:prstGeom prst="rect">
            <a:avLst/>
          </a:prstGeom>
          <a:solidFill>
            <a:srgbClr val="0006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55432-E886-CB44-B533-B5A8D3222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8214556" y="487056"/>
            <a:ext cx="427070" cy="319708"/>
          </a:xfrm>
        </p:spPr>
        <p:txBody>
          <a:bodyPr/>
          <a:lstStyle/>
          <a:p>
            <a:endParaRPr lang="en-SA" dirty="0"/>
          </a:p>
        </p:txBody>
      </p:sp>
      <p:sp>
        <p:nvSpPr>
          <p:cNvPr id="20" name="Google Shape;343;p38">
            <a:extLst>
              <a:ext uri="{FF2B5EF4-FFF2-40B4-BE49-F238E27FC236}">
                <a16:creationId xmlns:a16="http://schemas.microsoft.com/office/drawing/2014/main" id="{8A7C417F-65F3-6544-ACFD-8579E92E2F21}"/>
              </a:ext>
            </a:extLst>
          </p:cNvPr>
          <p:cNvSpPr txBox="1">
            <a:spLocks/>
          </p:cNvSpPr>
          <p:nvPr/>
        </p:nvSpPr>
        <p:spPr>
          <a:xfrm>
            <a:off x="1169934" y="4193249"/>
            <a:ext cx="2076600" cy="487500"/>
          </a:xfrm>
          <a:prstGeom prst="rect">
            <a:avLst/>
          </a:prstGeom>
          <a:solidFill>
            <a:srgbClr val="0706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 rtl="1"/>
            <a:r>
              <a:rPr lang="en-US" b="0" dirty="0" err="1">
                <a:solidFill>
                  <a:schemeClr val="bg1"/>
                </a:solidFill>
                <a:latin typeface="Modern No. 20" panose="02070704070505020303" pitchFamily="18" charset="77"/>
                <a:ea typeface="Catamaran Light"/>
                <a:cs typeface="Catamaran Light"/>
                <a:sym typeface="Catamaran Light"/>
              </a:rPr>
              <a:t>Corex</a:t>
            </a:r>
            <a:endParaRPr lang="en-US" b="0" dirty="0">
              <a:solidFill>
                <a:schemeClr val="bg1"/>
              </a:solidFill>
              <a:latin typeface="Modern No. 20" panose="02070704070505020303" pitchFamily="18" charset="77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1" name="Google Shape;344;p38">
            <a:extLst>
              <a:ext uri="{FF2B5EF4-FFF2-40B4-BE49-F238E27FC236}">
                <a16:creationId xmlns:a16="http://schemas.microsoft.com/office/drawing/2014/main" id="{F7758145-11BD-4046-A70D-00F8C0DA1E49}"/>
              </a:ext>
            </a:extLst>
          </p:cNvPr>
          <p:cNvSpPr/>
          <p:nvPr/>
        </p:nvSpPr>
        <p:spPr>
          <a:xfrm>
            <a:off x="3586973" y="4162975"/>
            <a:ext cx="2887500" cy="775200"/>
          </a:xfrm>
          <a:prstGeom prst="rect">
            <a:avLst/>
          </a:prstGeom>
          <a:solidFill>
            <a:srgbClr val="070660">
              <a:alpha val="9127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Modern No. 20" panose="02070704070505020303" pitchFamily="18" charset="77"/>
              </a:rPr>
              <a:t>Count Vectorizer and TF-IDF Vectorizer.</a:t>
            </a:r>
          </a:p>
        </p:txBody>
      </p:sp>
      <p:sp>
        <p:nvSpPr>
          <p:cNvPr id="18" name="Google Shape;344;p38">
            <a:extLst>
              <a:ext uri="{FF2B5EF4-FFF2-40B4-BE49-F238E27FC236}">
                <a16:creationId xmlns:a16="http://schemas.microsoft.com/office/drawing/2014/main" id="{5BFAEA6F-5121-6243-AE48-066E49A41300}"/>
              </a:ext>
            </a:extLst>
          </p:cNvPr>
          <p:cNvSpPr/>
          <p:nvPr/>
        </p:nvSpPr>
        <p:spPr>
          <a:xfrm>
            <a:off x="3599665" y="2899269"/>
            <a:ext cx="2887500" cy="775200"/>
          </a:xfrm>
          <a:prstGeom prst="rect">
            <a:avLst/>
          </a:prstGeom>
          <a:solidFill>
            <a:srgbClr val="002060">
              <a:alpha val="9127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Modern No. 20" panose="02070704070505020303" pitchFamily="18" charset="77"/>
              </a:rPr>
              <a:t>Count Vectorizer and TF-IDF Vectorizer.</a:t>
            </a:r>
          </a:p>
        </p:txBody>
      </p:sp>
    </p:spTree>
    <p:extLst>
      <p:ext uri="{BB962C8B-B14F-4D97-AF65-F5344CB8AC3E}">
        <p14:creationId xmlns:p14="http://schemas.microsoft.com/office/powerpoint/2010/main" val="116689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128D-A988-8341-96DE-1921DF376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6" name="Google Shape;135;p25">
            <a:extLst>
              <a:ext uri="{FF2B5EF4-FFF2-40B4-BE49-F238E27FC236}">
                <a16:creationId xmlns:a16="http://schemas.microsoft.com/office/drawing/2014/main" id="{579449C0-E5B7-6F47-BB6B-3E6AD7FA80B4}"/>
              </a:ext>
            </a:extLst>
          </p:cNvPr>
          <p:cNvSpPr/>
          <p:nvPr/>
        </p:nvSpPr>
        <p:spPr>
          <a:xfrm rot="-5400000" flipH="1">
            <a:off x="72422" y="-72420"/>
            <a:ext cx="720935" cy="865776"/>
          </a:xfrm>
          <a:prstGeom prst="rect">
            <a:avLst/>
          </a:prstGeom>
          <a:solidFill>
            <a:srgbClr val="002060">
              <a:alpha val="8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135;p25">
            <a:extLst>
              <a:ext uri="{FF2B5EF4-FFF2-40B4-BE49-F238E27FC236}">
                <a16:creationId xmlns:a16="http://schemas.microsoft.com/office/drawing/2014/main" id="{B2EF3526-8D89-E74E-8358-5AA45D42D8FC}"/>
              </a:ext>
            </a:extLst>
          </p:cNvPr>
          <p:cNvSpPr/>
          <p:nvPr/>
        </p:nvSpPr>
        <p:spPr>
          <a:xfrm rot="-5400000" flipH="1">
            <a:off x="8350645" y="4350145"/>
            <a:ext cx="720935" cy="865776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C7914-6195-3148-B5DC-338C2C1A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85750"/>
            <a:ext cx="7092728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128D-A988-8341-96DE-1921DF376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6" name="Google Shape;135;p25">
            <a:extLst>
              <a:ext uri="{FF2B5EF4-FFF2-40B4-BE49-F238E27FC236}">
                <a16:creationId xmlns:a16="http://schemas.microsoft.com/office/drawing/2014/main" id="{579449C0-E5B7-6F47-BB6B-3E6AD7FA80B4}"/>
              </a:ext>
            </a:extLst>
          </p:cNvPr>
          <p:cNvSpPr/>
          <p:nvPr/>
        </p:nvSpPr>
        <p:spPr>
          <a:xfrm rot="-5400000" flipH="1">
            <a:off x="72422" y="-72420"/>
            <a:ext cx="720935" cy="865776"/>
          </a:xfrm>
          <a:prstGeom prst="rect">
            <a:avLst/>
          </a:prstGeom>
          <a:solidFill>
            <a:srgbClr val="002060">
              <a:alpha val="8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135;p25">
            <a:extLst>
              <a:ext uri="{FF2B5EF4-FFF2-40B4-BE49-F238E27FC236}">
                <a16:creationId xmlns:a16="http://schemas.microsoft.com/office/drawing/2014/main" id="{B2EF3526-8D89-E74E-8358-5AA45D42D8FC}"/>
              </a:ext>
            </a:extLst>
          </p:cNvPr>
          <p:cNvSpPr/>
          <p:nvPr/>
        </p:nvSpPr>
        <p:spPr>
          <a:xfrm rot="-5400000" flipH="1">
            <a:off x="8350645" y="4350145"/>
            <a:ext cx="720935" cy="865776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9FB81-B0C5-6340-911C-161338A7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96" y="579054"/>
            <a:ext cx="6997649" cy="420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5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08141" y="2064471"/>
            <a:ext cx="394841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1"/>
            <a:r>
              <a:rPr lang="en-US" sz="1400" dirty="0">
                <a:latin typeface="Modern No. 20" panose="02070704070505020303" pitchFamily="18" charset="77"/>
              </a:rPr>
              <a:t>Build unsupervised learning models that focus on finding meaningful topics on </a:t>
            </a:r>
            <a:r>
              <a:rPr lang="en-US" sz="1400" dirty="0" err="1">
                <a:latin typeface="Modern No. 20" panose="02070704070505020303" pitchFamily="18" charset="77"/>
              </a:rPr>
              <a:t>Donal</a:t>
            </a:r>
            <a:r>
              <a:rPr lang="en-US" sz="1400" dirty="0">
                <a:latin typeface="Modern No. 20" panose="02070704070505020303" pitchFamily="18" charset="77"/>
              </a:rPr>
              <a:t> Trump ’s </a:t>
            </a:r>
            <a:r>
              <a:rPr lang="en-US" sz="1400" dirty="0" err="1">
                <a:latin typeface="Modern No. 20" panose="02070704070505020303" pitchFamily="18" charset="77"/>
              </a:rPr>
              <a:t>speechs</a:t>
            </a:r>
            <a:r>
              <a:rPr lang="en-US" sz="1400" dirty="0">
                <a:latin typeface="Modern No. 20" panose="02070704070505020303" pitchFamily="18" charset="77"/>
              </a:rPr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dern No. 20" panose="02070704070505020303" pitchFamily="18" charset="77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70459" y="1372586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Modern No. 20" panose="02070704070505020303" pitchFamily="18" charset="77"/>
              </a:rPr>
              <a:t>PROJECT GOAL </a:t>
            </a:r>
            <a:endParaRPr lang="en-US" dirty="0">
              <a:effectLst/>
              <a:latin typeface="Modern No. 20" panose="02070704070505020303" pitchFamily="18" charset="77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00008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1026" name="Picture 2" descr="Trump advances dangerous disinformation campaign as more states move to  restrict the vote - CNNPolitics">
            <a:extLst>
              <a:ext uri="{FF2B5EF4-FFF2-40B4-BE49-F238E27FC236}">
                <a16:creationId xmlns:a16="http://schemas.microsoft.com/office/drawing/2014/main" id="{F5F37003-EF23-D445-8C3D-F30170D8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7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1" y="-233193"/>
            <a:ext cx="5637178" cy="5609886"/>
          </a:xfrm>
          <a:prstGeom prst="rect">
            <a:avLst/>
          </a:prstGeom>
          <a:solidFill>
            <a:srgbClr val="0000E3">
              <a:alpha val="0"/>
            </a:srgbClr>
          </a:solidFill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1" name="Google Shape;163;p27">
            <a:extLst>
              <a:ext uri="{FF2B5EF4-FFF2-40B4-BE49-F238E27FC236}">
                <a16:creationId xmlns:a16="http://schemas.microsoft.com/office/drawing/2014/main" id="{D3F7DFD5-5421-B24A-84DB-B33FCF68F466}"/>
              </a:ext>
            </a:extLst>
          </p:cNvPr>
          <p:cNvSpPr/>
          <p:nvPr/>
        </p:nvSpPr>
        <p:spPr>
          <a:xfrm>
            <a:off x="4202597" y="1577400"/>
            <a:ext cx="2991000" cy="1988700"/>
          </a:xfrm>
          <a:prstGeom prst="rect">
            <a:avLst/>
          </a:prstGeom>
          <a:solidFill>
            <a:srgbClr val="000A6E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9" name="Google Shape;7150;p63">
            <a:extLst>
              <a:ext uri="{FF2B5EF4-FFF2-40B4-BE49-F238E27FC236}">
                <a16:creationId xmlns:a16="http://schemas.microsoft.com/office/drawing/2014/main" id="{13CC720B-4DDB-3749-8CF8-D1ECBFA96734}"/>
              </a:ext>
            </a:extLst>
          </p:cNvPr>
          <p:cNvSpPr/>
          <p:nvPr/>
        </p:nvSpPr>
        <p:spPr>
          <a:xfrm>
            <a:off x="387475" y="1497206"/>
            <a:ext cx="454815" cy="471272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16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128D-A988-8341-96DE-1921DF376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6" name="Google Shape;135;p25">
            <a:extLst>
              <a:ext uri="{FF2B5EF4-FFF2-40B4-BE49-F238E27FC236}">
                <a16:creationId xmlns:a16="http://schemas.microsoft.com/office/drawing/2014/main" id="{579449C0-E5B7-6F47-BB6B-3E6AD7FA80B4}"/>
              </a:ext>
            </a:extLst>
          </p:cNvPr>
          <p:cNvSpPr/>
          <p:nvPr/>
        </p:nvSpPr>
        <p:spPr>
          <a:xfrm rot="-5400000" flipH="1">
            <a:off x="72422" y="-72420"/>
            <a:ext cx="720935" cy="865776"/>
          </a:xfrm>
          <a:prstGeom prst="rect">
            <a:avLst/>
          </a:prstGeom>
          <a:solidFill>
            <a:srgbClr val="002060">
              <a:alpha val="8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135;p25">
            <a:extLst>
              <a:ext uri="{FF2B5EF4-FFF2-40B4-BE49-F238E27FC236}">
                <a16:creationId xmlns:a16="http://schemas.microsoft.com/office/drawing/2014/main" id="{B2EF3526-8D89-E74E-8358-5AA45D42D8FC}"/>
              </a:ext>
            </a:extLst>
          </p:cNvPr>
          <p:cNvSpPr/>
          <p:nvPr/>
        </p:nvSpPr>
        <p:spPr>
          <a:xfrm rot="-5400000" flipH="1">
            <a:off x="8350645" y="4350145"/>
            <a:ext cx="720935" cy="865776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D521FB4-24F0-7E43-9678-1B990923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41" y="360468"/>
            <a:ext cx="6264848" cy="463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0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1575253" y="69835"/>
            <a:ext cx="1464695" cy="5003828"/>
          </a:xfrm>
          <a:prstGeom prst="rect">
            <a:avLst/>
          </a:prstGeom>
          <a:solidFill>
            <a:srgbClr val="00207F">
              <a:alpha val="7441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349808" y="964247"/>
            <a:ext cx="3547821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</a:pPr>
            <a:r>
              <a:rPr lang="en-US" sz="5400" dirty="0">
                <a:solidFill>
                  <a:schemeClr val="lt1"/>
                </a:solidFill>
                <a:latin typeface="Modern No. 20" panose="02070704070505020303" pitchFamily="18" charset="77"/>
              </a:rPr>
              <a:t>Thanks.</a:t>
            </a:r>
            <a:endParaRPr sz="2800" dirty="0">
              <a:solidFill>
                <a:schemeClr val="lt1"/>
              </a:solidFill>
              <a:latin typeface="Modern No. 20" panose="02070704070505020303" pitchFamily="18" charset="77"/>
            </a:endParaRPr>
          </a:p>
        </p:txBody>
      </p:sp>
      <p:pic>
        <p:nvPicPr>
          <p:cNvPr id="3" name="Picture 2" descr="A picture containing text, person, person, flag&#10;&#10;Description automatically generated">
            <a:extLst>
              <a:ext uri="{FF2B5EF4-FFF2-40B4-BE49-F238E27FC236}">
                <a16:creationId xmlns:a16="http://schemas.microsoft.com/office/drawing/2014/main" id="{FA42BDF1-2AD7-494A-827F-9441DC19E3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9513" y="0"/>
            <a:ext cx="4334487" cy="5143500"/>
          </a:xfrm>
          <a:prstGeom prst="rect">
            <a:avLst/>
          </a:prstGeom>
          <a:solidFill>
            <a:srgbClr val="002060">
              <a:alpha val="54000"/>
            </a:srgbClr>
          </a:solidFill>
        </p:spPr>
      </p:pic>
      <p:sp>
        <p:nvSpPr>
          <p:cNvPr id="10" name="Google Shape;207;p30">
            <a:extLst>
              <a:ext uri="{FF2B5EF4-FFF2-40B4-BE49-F238E27FC236}">
                <a16:creationId xmlns:a16="http://schemas.microsoft.com/office/drawing/2014/main" id="{C0982CFB-5F98-8C4D-A7FC-556CAC876752}"/>
              </a:ext>
            </a:extLst>
          </p:cNvPr>
          <p:cNvSpPr/>
          <p:nvPr/>
        </p:nvSpPr>
        <p:spPr>
          <a:xfrm rot="-5400000">
            <a:off x="7757881" y="1917978"/>
            <a:ext cx="1464696" cy="1307542"/>
          </a:xfrm>
          <a:prstGeom prst="rect">
            <a:avLst/>
          </a:prstGeom>
          <a:solidFill>
            <a:srgbClr val="00207F">
              <a:alpha val="432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106005" y="746965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chemeClr val="tx2">
                  <a:lumMod val="10000"/>
                </a:schemeClr>
              </a:solidFill>
              <a:latin typeface="Modern No. 20" panose="02070704070505020303" pitchFamily="18" charset="77"/>
            </a:endParaRPr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900" y="957900"/>
            <a:ext cx="5140800" cy="3225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03717" y="892060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Here you could describe the topic of thesection</a:t>
            </a: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6" y="2761263"/>
            <a:ext cx="57160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</a:rPr>
              <a:t>Lemmatization and Visualization</a:t>
            </a:r>
            <a:endParaRPr sz="2800" dirty="0">
              <a:solidFill>
                <a:schemeClr val="tx2">
                  <a:lumMod val="10000"/>
                </a:schemeClr>
              </a:solidFill>
              <a:latin typeface="Modern No. 20" panose="02070704070505020303" pitchFamily="18" charset="77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913580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03717" y="608330"/>
            <a:ext cx="322500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</a:rPr>
              <a:t>Project Introduction </a:t>
            </a: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520255" y="1833589"/>
            <a:ext cx="310846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</a:rPr>
              <a:t>Data and EDA</a:t>
            </a:r>
            <a:endParaRPr sz="3200" dirty="0">
              <a:solidFill>
                <a:schemeClr val="tx2">
                  <a:lumMod val="10000"/>
                </a:schemeClr>
              </a:solidFill>
              <a:latin typeface="Modern No. 20" panose="02070704070505020303" pitchFamily="18" charset="77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84957" y="1842769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7" y="3829684"/>
            <a:ext cx="341885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</a:rPr>
              <a:t>Topic Modeling </a:t>
            </a: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667898" y="6582585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Here you could describe the topic of the sectio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1581345" y="7764320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46100" y="59678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6376073"/>
            <a:ext cx="1906500" cy="1388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Here you could describe the topic of the section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15636-A018-894D-ABB4-3434C790AD0C}"/>
              </a:ext>
            </a:extLst>
          </p:cNvPr>
          <p:cNvSpPr txBox="1"/>
          <p:nvPr/>
        </p:nvSpPr>
        <p:spPr>
          <a:xfrm>
            <a:off x="0" y="34669"/>
            <a:ext cx="2678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4000" dirty="0">
                <a:solidFill>
                  <a:schemeClr val="bg1"/>
                </a:solidFill>
                <a:latin typeface="Modern No. 20" panose="02070704070505020303" pitchFamily="18" charset="77"/>
              </a:rPr>
              <a:t>Agenda</a:t>
            </a:r>
            <a:endParaRPr lang="en-SA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6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7814400" y="815885"/>
            <a:ext cx="1329600" cy="4370100"/>
          </a:xfrm>
          <a:prstGeom prst="rect">
            <a:avLst/>
          </a:prstGeom>
          <a:solidFill>
            <a:srgbClr val="000A6E">
              <a:alpha val="3971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540" name="Google Shape;540;p47"/>
          <p:cNvSpPr/>
          <p:nvPr/>
        </p:nvSpPr>
        <p:spPr>
          <a:xfrm>
            <a:off x="2724080" y="193804"/>
            <a:ext cx="4107778" cy="1165200"/>
          </a:xfrm>
          <a:prstGeom prst="rect">
            <a:avLst/>
          </a:prstGeom>
          <a:solidFill>
            <a:srgbClr val="000A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-13574" y="0"/>
            <a:ext cx="1329600" cy="4370100"/>
          </a:xfrm>
          <a:prstGeom prst="rect">
            <a:avLst/>
          </a:prstGeom>
          <a:solidFill>
            <a:srgbClr val="000A6E">
              <a:alpha val="4445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1139337" y="6565798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3202983" y="297434"/>
            <a:ext cx="236776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Modern No. 20" panose="02070704070505020303" pitchFamily="18" charset="77"/>
              </a:rPr>
              <a:t>Tools</a:t>
            </a:r>
            <a:endParaRPr sz="4000" dirty="0">
              <a:solidFill>
                <a:schemeClr val="bg1"/>
              </a:solidFill>
              <a:latin typeface="Modern No. 20" panose="02070704070505020303" pitchFamily="18" charset="77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VENUS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</a:pPr>
            <a:r>
              <a:rPr lang="ar-SA" dirty="0">
                <a:solidFill>
                  <a:schemeClr val="lt1"/>
                </a:solidFill>
              </a:rPr>
              <a:t>فيسف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0" name="Google Shape;6141;p61">
            <a:extLst>
              <a:ext uri="{FF2B5EF4-FFF2-40B4-BE49-F238E27FC236}">
                <a16:creationId xmlns:a16="http://schemas.microsoft.com/office/drawing/2014/main" id="{E1F33B7A-86CD-0C48-B943-AD7B871FBD73}"/>
              </a:ext>
            </a:extLst>
          </p:cNvPr>
          <p:cNvGrpSpPr/>
          <p:nvPr/>
        </p:nvGrpSpPr>
        <p:grpSpPr>
          <a:xfrm>
            <a:off x="3420594" y="577202"/>
            <a:ext cx="357520" cy="357488"/>
            <a:chOff x="1305327" y="2894211"/>
            <a:chExt cx="357520" cy="357488"/>
          </a:xfrm>
        </p:grpSpPr>
        <p:sp>
          <p:nvSpPr>
            <p:cNvPr id="21" name="Google Shape;6142;p61">
              <a:extLst>
                <a:ext uri="{FF2B5EF4-FFF2-40B4-BE49-F238E27FC236}">
                  <a16:creationId xmlns:a16="http://schemas.microsoft.com/office/drawing/2014/main" id="{E86E2AB0-F735-8945-AB7A-6DAAA4F09142}"/>
                </a:ext>
              </a:extLst>
            </p:cNvPr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6143;p61">
              <a:extLst>
                <a:ext uri="{FF2B5EF4-FFF2-40B4-BE49-F238E27FC236}">
                  <a16:creationId xmlns:a16="http://schemas.microsoft.com/office/drawing/2014/main" id="{034268AF-865A-194F-8FD1-2B34799D8D11}"/>
                </a:ext>
              </a:extLst>
            </p:cNvPr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144;p61">
              <a:extLst>
                <a:ext uri="{FF2B5EF4-FFF2-40B4-BE49-F238E27FC236}">
                  <a16:creationId xmlns:a16="http://schemas.microsoft.com/office/drawing/2014/main" id="{CA08DEFA-228B-0241-BCE6-E752158FB4A2}"/>
                </a:ext>
              </a:extLst>
            </p:cNvPr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145;p61">
              <a:extLst>
                <a:ext uri="{FF2B5EF4-FFF2-40B4-BE49-F238E27FC236}">
                  <a16:creationId xmlns:a16="http://schemas.microsoft.com/office/drawing/2014/main" id="{82962CB6-8076-AE40-8156-3FA1411D1820}"/>
                </a:ext>
              </a:extLst>
            </p:cNvPr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146;p61">
              <a:extLst>
                <a:ext uri="{FF2B5EF4-FFF2-40B4-BE49-F238E27FC236}">
                  <a16:creationId xmlns:a16="http://schemas.microsoft.com/office/drawing/2014/main" id="{3690AB82-C131-C648-A138-06FD13F83C59}"/>
                </a:ext>
              </a:extLst>
            </p:cNvPr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6440;p61">
            <a:extLst>
              <a:ext uri="{FF2B5EF4-FFF2-40B4-BE49-F238E27FC236}">
                <a16:creationId xmlns:a16="http://schemas.microsoft.com/office/drawing/2014/main" id="{C9F60CB5-30FD-BE4B-96FB-75E16B1D22A3}"/>
              </a:ext>
            </a:extLst>
          </p:cNvPr>
          <p:cNvGrpSpPr/>
          <p:nvPr/>
        </p:nvGrpSpPr>
        <p:grpSpPr>
          <a:xfrm>
            <a:off x="3698176" y="397367"/>
            <a:ext cx="272696" cy="351827"/>
            <a:chOff x="913012" y="2421970"/>
            <a:chExt cx="272696" cy="351827"/>
          </a:xfrm>
        </p:grpSpPr>
        <p:sp>
          <p:nvSpPr>
            <p:cNvPr id="27" name="Google Shape;6441;p61">
              <a:extLst>
                <a:ext uri="{FF2B5EF4-FFF2-40B4-BE49-F238E27FC236}">
                  <a16:creationId xmlns:a16="http://schemas.microsoft.com/office/drawing/2014/main" id="{8E1AB97B-D623-F745-BBF3-12F755998179}"/>
                </a:ext>
              </a:extLst>
            </p:cNvPr>
            <p:cNvSpPr/>
            <p:nvPr/>
          </p:nvSpPr>
          <p:spPr>
            <a:xfrm>
              <a:off x="913012" y="2421970"/>
              <a:ext cx="272696" cy="351827"/>
            </a:xfrm>
            <a:custGeom>
              <a:avLst/>
              <a:gdLst/>
              <a:ahLst/>
              <a:cxnLst/>
              <a:rect l="l" t="t" r="r" b="b"/>
              <a:pathLst>
                <a:path w="8574" h="11062" extrusionOk="0">
                  <a:moveTo>
                    <a:pt x="3394" y="3656"/>
                  </a:moveTo>
                  <a:cubicBezTo>
                    <a:pt x="3454" y="3716"/>
                    <a:pt x="3525" y="3775"/>
                    <a:pt x="3608" y="3823"/>
                  </a:cubicBezTo>
                  <a:lnTo>
                    <a:pt x="1882" y="7966"/>
                  </a:lnTo>
                  <a:cubicBezTo>
                    <a:pt x="1799" y="7919"/>
                    <a:pt x="1715" y="7883"/>
                    <a:pt x="1644" y="7871"/>
                  </a:cubicBezTo>
                  <a:lnTo>
                    <a:pt x="3394" y="3656"/>
                  </a:lnTo>
                  <a:close/>
                  <a:moveTo>
                    <a:pt x="5192" y="3644"/>
                  </a:moveTo>
                  <a:lnTo>
                    <a:pt x="6954" y="7859"/>
                  </a:lnTo>
                  <a:cubicBezTo>
                    <a:pt x="6883" y="7883"/>
                    <a:pt x="6787" y="7919"/>
                    <a:pt x="6716" y="7966"/>
                  </a:cubicBezTo>
                  <a:lnTo>
                    <a:pt x="4989" y="3811"/>
                  </a:lnTo>
                  <a:cubicBezTo>
                    <a:pt x="5061" y="3763"/>
                    <a:pt x="5132" y="3704"/>
                    <a:pt x="5192" y="3644"/>
                  </a:cubicBezTo>
                  <a:close/>
                  <a:moveTo>
                    <a:pt x="1072" y="9216"/>
                  </a:moveTo>
                  <a:cubicBezTo>
                    <a:pt x="1144" y="9252"/>
                    <a:pt x="1227" y="9300"/>
                    <a:pt x="1310" y="9312"/>
                  </a:cubicBezTo>
                  <a:cubicBezTo>
                    <a:pt x="1299" y="9347"/>
                    <a:pt x="1203" y="9657"/>
                    <a:pt x="870" y="9847"/>
                  </a:cubicBezTo>
                  <a:lnTo>
                    <a:pt x="787" y="9895"/>
                  </a:lnTo>
                  <a:lnTo>
                    <a:pt x="1072" y="9216"/>
                  </a:lnTo>
                  <a:close/>
                  <a:moveTo>
                    <a:pt x="7502" y="9216"/>
                  </a:moveTo>
                  <a:lnTo>
                    <a:pt x="7787" y="9895"/>
                  </a:lnTo>
                  <a:lnTo>
                    <a:pt x="7716" y="9847"/>
                  </a:lnTo>
                  <a:cubicBezTo>
                    <a:pt x="7371" y="9657"/>
                    <a:pt x="7275" y="9335"/>
                    <a:pt x="7264" y="9312"/>
                  </a:cubicBezTo>
                  <a:cubicBezTo>
                    <a:pt x="7359" y="9300"/>
                    <a:pt x="7430" y="9252"/>
                    <a:pt x="7502" y="9216"/>
                  </a:cubicBezTo>
                  <a:close/>
                  <a:moveTo>
                    <a:pt x="4287" y="1"/>
                  </a:moveTo>
                  <a:cubicBezTo>
                    <a:pt x="3882" y="1"/>
                    <a:pt x="3549" y="322"/>
                    <a:pt x="3549" y="739"/>
                  </a:cubicBezTo>
                  <a:lnTo>
                    <a:pt x="3549" y="1620"/>
                  </a:lnTo>
                  <a:cubicBezTo>
                    <a:pt x="3442" y="1692"/>
                    <a:pt x="3346" y="1763"/>
                    <a:pt x="3275" y="1858"/>
                  </a:cubicBezTo>
                  <a:cubicBezTo>
                    <a:pt x="3215" y="1930"/>
                    <a:pt x="3227" y="2037"/>
                    <a:pt x="3287" y="2096"/>
                  </a:cubicBezTo>
                  <a:cubicBezTo>
                    <a:pt x="3324" y="2123"/>
                    <a:pt x="3364" y="2136"/>
                    <a:pt x="3402" y="2136"/>
                  </a:cubicBezTo>
                  <a:cubicBezTo>
                    <a:pt x="3449" y="2136"/>
                    <a:pt x="3492" y="2117"/>
                    <a:pt x="3525" y="2085"/>
                  </a:cubicBezTo>
                  <a:cubicBezTo>
                    <a:pt x="3730" y="1838"/>
                    <a:pt x="3998" y="1731"/>
                    <a:pt x="4262" y="1731"/>
                  </a:cubicBezTo>
                  <a:cubicBezTo>
                    <a:pt x="4842" y="1731"/>
                    <a:pt x="5403" y="2247"/>
                    <a:pt x="5239" y="2942"/>
                  </a:cubicBezTo>
                  <a:cubicBezTo>
                    <a:pt x="5130" y="3422"/>
                    <a:pt x="4708" y="3692"/>
                    <a:pt x="4281" y="3692"/>
                  </a:cubicBezTo>
                  <a:cubicBezTo>
                    <a:pt x="3967" y="3692"/>
                    <a:pt x="3650" y="3546"/>
                    <a:pt x="3454" y="3228"/>
                  </a:cubicBezTo>
                  <a:cubicBezTo>
                    <a:pt x="3334" y="3037"/>
                    <a:pt x="3287" y="2811"/>
                    <a:pt x="3323" y="2585"/>
                  </a:cubicBezTo>
                  <a:cubicBezTo>
                    <a:pt x="3334" y="2501"/>
                    <a:pt x="3263" y="2406"/>
                    <a:pt x="3168" y="2406"/>
                  </a:cubicBezTo>
                  <a:cubicBezTo>
                    <a:pt x="3162" y="2405"/>
                    <a:pt x="3155" y="2405"/>
                    <a:pt x="3149" y="2405"/>
                  </a:cubicBezTo>
                  <a:cubicBezTo>
                    <a:pt x="3071" y="2405"/>
                    <a:pt x="2989" y="2473"/>
                    <a:pt x="2989" y="2561"/>
                  </a:cubicBezTo>
                  <a:cubicBezTo>
                    <a:pt x="2965" y="2858"/>
                    <a:pt x="3025" y="3132"/>
                    <a:pt x="3156" y="3382"/>
                  </a:cubicBezTo>
                  <a:lnTo>
                    <a:pt x="1239" y="7966"/>
                  </a:lnTo>
                  <a:cubicBezTo>
                    <a:pt x="1227" y="7990"/>
                    <a:pt x="1203" y="8038"/>
                    <a:pt x="1227" y="8085"/>
                  </a:cubicBezTo>
                  <a:cubicBezTo>
                    <a:pt x="1238" y="8162"/>
                    <a:pt x="1309" y="8218"/>
                    <a:pt x="1393" y="8218"/>
                  </a:cubicBezTo>
                  <a:cubicBezTo>
                    <a:pt x="1401" y="8218"/>
                    <a:pt x="1409" y="8217"/>
                    <a:pt x="1418" y="8216"/>
                  </a:cubicBezTo>
                  <a:cubicBezTo>
                    <a:pt x="1447" y="8206"/>
                    <a:pt x="1481" y="8201"/>
                    <a:pt x="1515" y="8201"/>
                  </a:cubicBezTo>
                  <a:cubicBezTo>
                    <a:pt x="1564" y="8201"/>
                    <a:pt x="1614" y="8212"/>
                    <a:pt x="1656" y="8240"/>
                  </a:cubicBezTo>
                  <a:cubicBezTo>
                    <a:pt x="2072" y="8419"/>
                    <a:pt x="1941" y="9038"/>
                    <a:pt x="1489" y="9038"/>
                  </a:cubicBezTo>
                  <a:cubicBezTo>
                    <a:pt x="1227" y="9038"/>
                    <a:pt x="1025" y="8776"/>
                    <a:pt x="1084" y="8526"/>
                  </a:cubicBezTo>
                  <a:cubicBezTo>
                    <a:pt x="1108" y="8443"/>
                    <a:pt x="1060" y="8347"/>
                    <a:pt x="965" y="8335"/>
                  </a:cubicBezTo>
                  <a:cubicBezTo>
                    <a:pt x="951" y="8331"/>
                    <a:pt x="936" y="8329"/>
                    <a:pt x="922" y="8329"/>
                  </a:cubicBezTo>
                  <a:cubicBezTo>
                    <a:pt x="852" y="8329"/>
                    <a:pt x="784" y="8376"/>
                    <a:pt x="775" y="8454"/>
                  </a:cubicBezTo>
                  <a:cubicBezTo>
                    <a:pt x="751" y="8621"/>
                    <a:pt x="763" y="8776"/>
                    <a:pt x="834" y="8943"/>
                  </a:cubicBezTo>
                  <a:lnTo>
                    <a:pt x="298" y="10228"/>
                  </a:lnTo>
                  <a:lnTo>
                    <a:pt x="36" y="10836"/>
                  </a:lnTo>
                  <a:cubicBezTo>
                    <a:pt x="1" y="10919"/>
                    <a:pt x="36" y="11014"/>
                    <a:pt x="120" y="11038"/>
                  </a:cubicBezTo>
                  <a:cubicBezTo>
                    <a:pt x="132" y="11062"/>
                    <a:pt x="167" y="11062"/>
                    <a:pt x="179" y="11062"/>
                  </a:cubicBezTo>
                  <a:cubicBezTo>
                    <a:pt x="239" y="11062"/>
                    <a:pt x="298" y="11014"/>
                    <a:pt x="334" y="10955"/>
                  </a:cubicBezTo>
                  <a:lnTo>
                    <a:pt x="572" y="10383"/>
                  </a:lnTo>
                  <a:lnTo>
                    <a:pt x="1013" y="10133"/>
                  </a:lnTo>
                  <a:cubicBezTo>
                    <a:pt x="1501" y="9847"/>
                    <a:pt x="1608" y="9407"/>
                    <a:pt x="1656" y="9312"/>
                  </a:cubicBezTo>
                  <a:cubicBezTo>
                    <a:pt x="2144" y="9193"/>
                    <a:pt x="2382" y="8633"/>
                    <a:pt x="2120" y="8204"/>
                  </a:cubicBezTo>
                  <a:lnTo>
                    <a:pt x="3882" y="3942"/>
                  </a:lnTo>
                  <a:cubicBezTo>
                    <a:pt x="4013" y="3978"/>
                    <a:pt x="4144" y="3996"/>
                    <a:pt x="4277" y="3996"/>
                  </a:cubicBezTo>
                  <a:cubicBezTo>
                    <a:pt x="4409" y="3996"/>
                    <a:pt x="4543" y="3978"/>
                    <a:pt x="4680" y="3942"/>
                  </a:cubicBezTo>
                  <a:lnTo>
                    <a:pt x="6442" y="8204"/>
                  </a:lnTo>
                  <a:cubicBezTo>
                    <a:pt x="6382" y="8300"/>
                    <a:pt x="6347" y="8419"/>
                    <a:pt x="6347" y="8538"/>
                  </a:cubicBezTo>
                  <a:cubicBezTo>
                    <a:pt x="6347" y="8597"/>
                    <a:pt x="6371" y="8681"/>
                    <a:pt x="6430" y="8693"/>
                  </a:cubicBezTo>
                  <a:cubicBezTo>
                    <a:pt x="6457" y="8707"/>
                    <a:pt x="6484" y="8714"/>
                    <a:pt x="6511" y="8714"/>
                  </a:cubicBezTo>
                  <a:cubicBezTo>
                    <a:pt x="6594" y="8714"/>
                    <a:pt x="6668" y="8651"/>
                    <a:pt x="6668" y="8562"/>
                  </a:cubicBezTo>
                  <a:cubicBezTo>
                    <a:pt x="6680" y="8443"/>
                    <a:pt x="6740" y="8323"/>
                    <a:pt x="6835" y="8264"/>
                  </a:cubicBezTo>
                  <a:cubicBezTo>
                    <a:pt x="6915" y="8202"/>
                    <a:pt x="7000" y="8176"/>
                    <a:pt x="7081" y="8176"/>
                  </a:cubicBezTo>
                  <a:cubicBezTo>
                    <a:pt x="7359" y="8176"/>
                    <a:pt x="7590" y="8490"/>
                    <a:pt x="7442" y="8776"/>
                  </a:cubicBezTo>
                  <a:cubicBezTo>
                    <a:pt x="7365" y="8905"/>
                    <a:pt x="7232" y="9002"/>
                    <a:pt x="7079" y="9002"/>
                  </a:cubicBezTo>
                  <a:cubicBezTo>
                    <a:pt x="7020" y="9002"/>
                    <a:pt x="6958" y="8988"/>
                    <a:pt x="6894" y="8954"/>
                  </a:cubicBezTo>
                  <a:cubicBezTo>
                    <a:pt x="6894" y="8954"/>
                    <a:pt x="6856" y="8939"/>
                    <a:pt x="6811" y="8939"/>
                  </a:cubicBezTo>
                  <a:cubicBezTo>
                    <a:pt x="6799" y="8939"/>
                    <a:pt x="6787" y="8940"/>
                    <a:pt x="6775" y="8943"/>
                  </a:cubicBezTo>
                  <a:cubicBezTo>
                    <a:pt x="6644" y="8990"/>
                    <a:pt x="6597" y="9181"/>
                    <a:pt x="6763" y="9252"/>
                  </a:cubicBezTo>
                  <a:cubicBezTo>
                    <a:pt x="6823" y="9288"/>
                    <a:pt x="6883" y="9300"/>
                    <a:pt x="6942" y="9312"/>
                  </a:cubicBezTo>
                  <a:cubicBezTo>
                    <a:pt x="6978" y="9395"/>
                    <a:pt x="7085" y="9847"/>
                    <a:pt x="7573" y="10133"/>
                  </a:cubicBezTo>
                  <a:lnTo>
                    <a:pt x="8026" y="10383"/>
                  </a:lnTo>
                  <a:lnTo>
                    <a:pt x="8264" y="10955"/>
                  </a:lnTo>
                  <a:cubicBezTo>
                    <a:pt x="8281" y="11016"/>
                    <a:pt x="8344" y="11052"/>
                    <a:pt x="8405" y="11052"/>
                  </a:cubicBezTo>
                  <a:cubicBezTo>
                    <a:pt x="8426" y="11052"/>
                    <a:pt x="8447" y="11047"/>
                    <a:pt x="8466" y="11038"/>
                  </a:cubicBezTo>
                  <a:cubicBezTo>
                    <a:pt x="8549" y="11014"/>
                    <a:pt x="8573" y="10907"/>
                    <a:pt x="8549" y="10836"/>
                  </a:cubicBezTo>
                  <a:lnTo>
                    <a:pt x="8276" y="10228"/>
                  </a:lnTo>
                  <a:lnTo>
                    <a:pt x="7740" y="8943"/>
                  </a:lnTo>
                  <a:cubicBezTo>
                    <a:pt x="7930" y="8538"/>
                    <a:pt x="7740" y="8050"/>
                    <a:pt x="7311" y="7919"/>
                  </a:cubicBezTo>
                  <a:lnTo>
                    <a:pt x="5418" y="3382"/>
                  </a:lnTo>
                  <a:cubicBezTo>
                    <a:pt x="5763" y="2799"/>
                    <a:pt x="5597" y="2025"/>
                    <a:pt x="5037" y="1632"/>
                  </a:cubicBezTo>
                  <a:lnTo>
                    <a:pt x="5037" y="1323"/>
                  </a:lnTo>
                  <a:cubicBezTo>
                    <a:pt x="5037" y="1239"/>
                    <a:pt x="4954" y="1156"/>
                    <a:pt x="4870" y="1156"/>
                  </a:cubicBezTo>
                  <a:cubicBezTo>
                    <a:pt x="4775" y="1156"/>
                    <a:pt x="4704" y="1239"/>
                    <a:pt x="4704" y="1323"/>
                  </a:cubicBezTo>
                  <a:lnTo>
                    <a:pt x="4704" y="1477"/>
                  </a:lnTo>
                  <a:cubicBezTo>
                    <a:pt x="4579" y="1430"/>
                    <a:pt x="4442" y="1406"/>
                    <a:pt x="4300" y="1406"/>
                  </a:cubicBezTo>
                  <a:cubicBezTo>
                    <a:pt x="4159" y="1406"/>
                    <a:pt x="4013" y="1430"/>
                    <a:pt x="3870" y="1477"/>
                  </a:cubicBezTo>
                  <a:lnTo>
                    <a:pt x="3870" y="763"/>
                  </a:lnTo>
                  <a:cubicBezTo>
                    <a:pt x="3870" y="537"/>
                    <a:pt x="4049" y="346"/>
                    <a:pt x="4287" y="346"/>
                  </a:cubicBezTo>
                  <a:cubicBezTo>
                    <a:pt x="4477" y="346"/>
                    <a:pt x="4656" y="489"/>
                    <a:pt x="4692" y="680"/>
                  </a:cubicBezTo>
                  <a:cubicBezTo>
                    <a:pt x="4703" y="767"/>
                    <a:pt x="4783" y="824"/>
                    <a:pt x="4861" y="824"/>
                  </a:cubicBezTo>
                  <a:cubicBezTo>
                    <a:pt x="4868" y="824"/>
                    <a:pt x="4875" y="824"/>
                    <a:pt x="4882" y="823"/>
                  </a:cubicBezTo>
                  <a:cubicBezTo>
                    <a:pt x="4978" y="799"/>
                    <a:pt x="5037" y="715"/>
                    <a:pt x="5013" y="620"/>
                  </a:cubicBezTo>
                  <a:cubicBezTo>
                    <a:pt x="4954" y="263"/>
                    <a:pt x="4644" y="1"/>
                    <a:pt x="4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42;p61">
              <a:extLst>
                <a:ext uri="{FF2B5EF4-FFF2-40B4-BE49-F238E27FC236}">
                  <a16:creationId xmlns:a16="http://schemas.microsoft.com/office/drawing/2014/main" id="{59E569A0-D8B8-C048-9458-E18FA804BE24}"/>
                </a:ext>
              </a:extLst>
            </p:cNvPr>
            <p:cNvSpPr/>
            <p:nvPr/>
          </p:nvSpPr>
          <p:spPr>
            <a:xfrm>
              <a:off x="1028146" y="2491719"/>
              <a:ext cx="37880" cy="32918"/>
            </a:xfrm>
            <a:custGeom>
              <a:avLst/>
              <a:gdLst/>
              <a:ahLst/>
              <a:cxnLst/>
              <a:rect l="l" t="t" r="r" b="b"/>
              <a:pathLst>
                <a:path w="1191" h="1035" extrusionOk="0">
                  <a:moveTo>
                    <a:pt x="731" y="0"/>
                  </a:moveTo>
                  <a:cubicBezTo>
                    <a:pt x="646" y="0"/>
                    <a:pt x="578" y="41"/>
                    <a:pt x="560" y="130"/>
                  </a:cubicBezTo>
                  <a:cubicBezTo>
                    <a:pt x="548" y="213"/>
                    <a:pt x="607" y="308"/>
                    <a:pt x="703" y="320"/>
                  </a:cubicBezTo>
                  <a:cubicBezTo>
                    <a:pt x="786" y="332"/>
                    <a:pt x="857" y="415"/>
                    <a:pt x="857" y="511"/>
                  </a:cubicBezTo>
                  <a:cubicBezTo>
                    <a:pt x="857" y="618"/>
                    <a:pt x="774" y="713"/>
                    <a:pt x="667" y="713"/>
                  </a:cubicBezTo>
                  <a:cubicBezTo>
                    <a:pt x="560" y="713"/>
                    <a:pt x="488" y="630"/>
                    <a:pt x="476" y="535"/>
                  </a:cubicBezTo>
                  <a:cubicBezTo>
                    <a:pt x="454" y="446"/>
                    <a:pt x="391" y="378"/>
                    <a:pt x="316" y="378"/>
                  </a:cubicBezTo>
                  <a:cubicBezTo>
                    <a:pt x="310" y="378"/>
                    <a:pt x="304" y="379"/>
                    <a:pt x="298" y="380"/>
                  </a:cubicBezTo>
                  <a:cubicBezTo>
                    <a:pt x="0" y="415"/>
                    <a:pt x="179" y="1035"/>
                    <a:pt x="667" y="1035"/>
                  </a:cubicBezTo>
                  <a:cubicBezTo>
                    <a:pt x="953" y="1035"/>
                    <a:pt x="1191" y="796"/>
                    <a:pt x="1191" y="511"/>
                  </a:cubicBezTo>
                  <a:cubicBezTo>
                    <a:pt x="1191" y="199"/>
                    <a:pt x="920" y="0"/>
                    <a:pt x="7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6443;p61">
              <a:extLst>
                <a:ext uri="{FF2B5EF4-FFF2-40B4-BE49-F238E27FC236}">
                  <a16:creationId xmlns:a16="http://schemas.microsoft.com/office/drawing/2014/main" id="{FC5B6F40-1C37-8748-A9D0-EDCACE45AAE4}"/>
                </a:ext>
              </a:extLst>
            </p:cNvPr>
            <p:cNvSpPr/>
            <p:nvPr/>
          </p:nvSpPr>
          <p:spPr>
            <a:xfrm>
              <a:off x="952769" y="2687447"/>
              <a:ext cx="16316" cy="16316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51" y="0"/>
                  </a:moveTo>
                  <a:cubicBezTo>
                    <a:pt x="120" y="0"/>
                    <a:pt x="1" y="119"/>
                    <a:pt x="1" y="250"/>
                  </a:cubicBezTo>
                  <a:cubicBezTo>
                    <a:pt x="1" y="393"/>
                    <a:pt x="120" y="512"/>
                    <a:pt x="251" y="512"/>
                  </a:cubicBezTo>
                  <a:cubicBezTo>
                    <a:pt x="394" y="512"/>
                    <a:pt x="513" y="393"/>
                    <a:pt x="513" y="250"/>
                  </a:cubicBezTo>
                  <a:cubicBezTo>
                    <a:pt x="513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44;p61">
              <a:extLst>
                <a:ext uri="{FF2B5EF4-FFF2-40B4-BE49-F238E27FC236}">
                  <a16:creationId xmlns:a16="http://schemas.microsoft.com/office/drawing/2014/main" id="{20C3CE6B-C84C-E344-A8AD-AE40727D2E76}"/>
                </a:ext>
              </a:extLst>
            </p:cNvPr>
            <p:cNvSpPr/>
            <p:nvPr/>
          </p:nvSpPr>
          <p:spPr>
            <a:xfrm>
              <a:off x="1130368" y="2687447"/>
              <a:ext cx="15934" cy="16316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1" y="0"/>
                  </a:moveTo>
                  <a:cubicBezTo>
                    <a:pt x="108" y="0"/>
                    <a:pt x="1" y="119"/>
                    <a:pt x="1" y="250"/>
                  </a:cubicBezTo>
                  <a:cubicBezTo>
                    <a:pt x="1" y="393"/>
                    <a:pt x="108" y="512"/>
                    <a:pt x="251" y="512"/>
                  </a:cubicBezTo>
                  <a:cubicBezTo>
                    <a:pt x="394" y="512"/>
                    <a:pt x="501" y="393"/>
                    <a:pt x="501" y="250"/>
                  </a:cubicBezTo>
                  <a:cubicBezTo>
                    <a:pt x="501" y="11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63EEAE8-56F4-BA47-A48C-B609443F9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2052" name="Picture 4" descr="page6image47486240">
            <a:extLst>
              <a:ext uri="{FF2B5EF4-FFF2-40B4-BE49-F238E27FC236}">
                <a16:creationId xmlns:a16="http://schemas.microsoft.com/office/drawing/2014/main" id="{97C30F0B-68F2-3346-981C-333CC450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64" y="1763748"/>
            <a:ext cx="1112400" cy="11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" descr="page6image47483120">
            <a:extLst>
              <a:ext uri="{FF2B5EF4-FFF2-40B4-BE49-F238E27FC236}">
                <a16:creationId xmlns:a16="http://schemas.microsoft.com/office/drawing/2014/main" id="{64A350A6-4915-9344-89CA-B6D7482C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14" y="1851150"/>
            <a:ext cx="1303268" cy="7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page6image47491232">
            <a:extLst>
              <a:ext uri="{FF2B5EF4-FFF2-40B4-BE49-F238E27FC236}">
                <a16:creationId xmlns:a16="http://schemas.microsoft.com/office/drawing/2014/main" id="{36328035-E2B2-924D-92A6-4E1BE39E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080" y="3053347"/>
            <a:ext cx="1448076" cy="7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ext, logo&#10;&#10;Description automatically generated">
            <a:extLst>
              <a:ext uri="{FF2B5EF4-FFF2-40B4-BE49-F238E27FC236}">
                <a16:creationId xmlns:a16="http://schemas.microsoft.com/office/drawing/2014/main" id="{61540617-EA95-0741-90B3-DD24C01F1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389" y="3040690"/>
            <a:ext cx="1925654" cy="727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8165E-25E8-7943-9D4A-31C714105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337" y="3772492"/>
            <a:ext cx="1513389" cy="6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9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535594" y="2101542"/>
            <a:ext cx="394841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en-US" sz="2000" dirty="0">
                <a:latin typeface="Modern No. 20" panose="02070704070505020303" pitchFamily="18" charset="77"/>
              </a:rPr>
              <a:t>Contain one Column and </a:t>
            </a:r>
            <a:r>
              <a:rPr lang="en-SA" sz="2000" dirty="0">
                <a:latin typeface="Modern No. 20" panose="02070704070505020303" pitchFamily="18" charset="77"/>
              </a:rPr>
              <a:t>73 speechs.</a:t>
            </a:r>
            <a:endParaRPr lang="en-US" sz="2000" dirty="0">
              <a:latin typeface="Modern No. 20" panose="02070704070505020303" pitchFamily="18" charset="77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744604" y="1204842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odern No. 20" panose="02070704070505020303" pitchFamily="18" charset="77"/>
              </a:rPr>
              <a:t>Data and EDA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00008C">
              <a:alpha val="410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3940;p57">
            <a:extLst>
              <a:ext uri="{FF2B5EF4-FFF2-40B4-BE49-F238E27FC236}">
                <a16:creationId xmlns:a16="http://schemas.microsoft.com/office/drawing/2014/main" id="{A0F96D44-4E3B-0B4C-8340-4723514F1B6C}"/>
              </a:ext>
            </a:extLst>
          </p:cNvPr>
          <p:cNvSpPr/>
          <p:nvPr/>
        </p:nvSpPr>
        <p:spPr>
          <a:xfrm>
            <a:off x="661374" y="1492423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3" name="Picture 2" descr="A picture containing person, accordion&#10;&#10;Description automatically generated">
            <a:extLst>
              <a:ext uri="{FF2B5EF4-FFF2-40B4-BE49-F238E27FC236}">
                <a16:creationId xmlns:a16="http://schemas.microsoft.com/office/drawing/2014/main" id="{3D0665FB-D1B5-224B-95FE-1E75338E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7000"/>
                    </a14:imgEffect>
                    <a14:imgEffect>
                      <a14:colorTemperature colorTemp="53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3251" y="0"/>
            <a:ext cx="3730748" cy="5143500"/>
          </a:xfrm>
          <a:prstGeom prst="rect">
            <a:avLst/>
          </a:prstGeom>
        </p:spPr>
      </p:pic>
      <p:sp>
        <p:nvSpPr>
          <p:cNvPr id="12" name="Google Shape;163;p27">
            <a:extLst>
              <a:ext uri="{FF2B5EF4-FFF2-40B4-BE49-F238E27FC236}">
                <a16:creationId xmlns:a16="http://schemas.microsoft.com/office/drawing/2014/main" id="{3E6334D0-2B7F-F84C-A311-8F82C47CC585}"/>
              </a:ext>
            </a:extLst>
          </p:cNvPr>
          <p:cNvSpPr/>
          <p:nvPr/>
        </p:nvSpPr>
        <p:spPr>
          <a:xfrm>
            <a:off x="3991227" y="1577400"/>
            <a:ext cx="2991000" cy="1988700"/>
          </a:xfrm>
          <a:prstGeom prst="rect">
            <a:avLst/>
          </a:prstGeom>
          <a:solidFill>
            <a:srgbClr val="000A6E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733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rgbClr val="00206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rgbClr val="00206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89388" y="3657600"/>
            <a:ext cx="352500" cy="954300"/>
          </a:xfrm>
          <a:prstGeom prst="rect">
            <a:avLst/>
          </a:prstGeom>
          <a:solidFill>
            <a:srgbClr val="00206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rgbClr val="002060">
              <a:alpha val="58430"/>
            </a:srgbClr>
          </a:solidFill>
          <a:ln>
            <a:solidFill>
              <a:srgbClr val="00008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942975" y="3657600"/>
            <a:ext cx="352500" cy="954300"/>
          </a:xfrm>
          <a:prstGeom prst="rect">
            <a:avLst/>
          </a:prstGeom>
          <a:solidFill>
            <a:srgbClr val="002060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5"/>
          <p:cNvCxnSpPr/>
          <p:nvPr/>
        </p:nvCxnSpPr>
        <p:spPr>
          <a:xfrm rot="10800000">
            <a:off x="2511450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rgbClr val="00008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/>
          <p:nvPr/>
        </p:nvCxnSpPr>
        <p:spPr>
          <a:xfrm rot="10800000">
            <a:off x="5426100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rgbClr val="0000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45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</a:rPr>
              <a:t>Workflow</a:t>
            </a:r>
            <a:endParaRPr dirty="0"/>
          </a:p>
        </p:txBody>
      </p:sp>
      <p:sp>
        <p:nvSpPr>
          <p:cNvPr id="460" name="Google Shape;460;p45"/>
          <p:cNvSpPr txBox="1"/>
          <p:nvPr/>
        </p:nvSpPr>
        <p:spPr>
          <a:xfrm>
            <a:off x="250515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2652593" y="892111"/>
            <a:ext cx="1672213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latin typeface="Modern No. 20" panose="02070704070505020303" pitchFamily="18" charset="77"/>
              </a:rPr>
              <a:t>Lemmatization </a:t>
            </a:r>
            <a:endParaRPr lang="en-US" sz="2400" dirty="0">
              <a:effectLst/>
              <a:latin typeface="Modern No. 20" panose="02070704070505020303" pitchFamily="18" charset="77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942975" y="2460601"/>
            <a:ext cx="6001362" cy="222300"/>
            <a:chOff x="1464850" y="436376"/>
            <a:chExt cx="6001362" cy="222300"/>
          </a:xfrm>
          <a:solidFill>
            <a:srgbClr val="002060"/>
          </a:solidFill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541980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5609112" y="681560"/>
            <a:ext cx="1630344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latin typeface="Modern No. 20" panose="02070704070505020303" pitchFamily="18" charset="77"/>
              </a:rPr>
              <a:t>Vectorization </a:t>
            </a:r>
            <a:endParaRPr lang="en-US" sz="2400" dirty="0">
              <a:effectLst/>
              <a:latin typeface="Modern No. 20" panose="02070704070505020303" pitchFamily="18" charset="77"/>
            </a:endParaRPr>
          </a:p>
        </p:txBody>
      </p:sp>
      <p:cxnSp>
        <p:nvCxnSpPr>
          <p:cNvPr id="474" name="Google Shape;474;p45"/>
          <p:cNvCxnSpPr/>
          <p:nvPr/>
        </p:nvCxnSpPr>
        <p:spPr>
          <a:xfrm rot="10800000">
            <a:off x="3987825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0000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45"/>
          <p:cNvSpPr txBox="1"/>
          <p:nvPr/>
        </p:nvSpPr>
        <p:spPr>
          <a:xfrm>
            <a:off x="4110640" y="5436366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Despite being red, Mars is a cold place, not hot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4182636" y="4039240"/>
            <a:ext cx="2308784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  <a:ea typeface="Livvic"/>
                <a:cs typeface="Livvic"/>
                <a:sym typeface="Livvic"/>
              </a:rPr>
              <a:t>Remove 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</a:rPr>
              <a:t>Most Common Words </a:t>
            </a:r>
            <a:endParaRPr sz="1800" b="1" dirty="0">
              <a:solidFill>
                <a:schemeClr val="tx2">
                  <a:lumMod val="10000"/>
                </a:schemeClr>
              </a:solidFill>
              <a:latin typeface="Modern No. 20" panose="02070704070505020303" pitchFamily="18" charset="77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/>
          <p:nvPr/>
        </p:nvCxnSpPr>
        <p:spPr>
          <a:xfrm rot="10800000">
            <a:off x="10446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0000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5"/>
          <p:cNvSpPr txBox="1"/>
          <p:nvPr/>
        </p:nvSpPr>
        <p:spPr>
          <a:xfrm>
            <a:off x="1044599" y="6046346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Mercury is the closest planet to theSun</a:t>
            </a: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1234516" y="4010932"/>
            <a:ext cx="1942168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latin typeface="Modern No. 20" panose="02070704070505020303" pitchFamily="18" charset="77"/>
              </a:rPr>
              <a:t>Data Cleaning </a:t>
            </a:r>
            <a:endParaRPr lang="en-US" sz="1800" dirty="0">
              <a:effectLst/>
              <a:latin typeface="Modern No. 20" panose="02070704070505020303" pitchFamily="18" charset="77"/>
            </a:endParaRPr>
          </a:p>
        </p:txBody>
      </p:sp>
      <p:cxnSp>
        <p:nvCxnSpPr>
          <p:cNvPr id="480" name="Google Shape;480;p45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rgbClr val="00008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45"/>
          <p:cNvSpPr txBox="1"/>
          <p:nvPr/>
        </p:nvSpPr>
        <p:spPr>
          <a:xfrm>
            <a:off x="6869146" y="4051858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7106099" y="4005923"/>
            <a:ext cx="1535315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  <a:ea typeface="Livvic"/>
                <a:cs typeface="Livvic"/>
                <a:sym typeface="Livvic"/>
              </a:rPr>
              <a:t>Topic Modeling</a:t>
            </a:r>
            <a:endParaRPr sz="1800" b="1" dirty="0">
              <a:solidFill>
                <a:schemeClr val="tx2">
                  <a:lumMod val="10000"/>
                </a:schemeClr>
              </a:solidFill>
              <a:latin typeface="Modern No. 20" panose="02070704070505020303" pitchFamily="18" charset="77"/>
              <a:ea typeface="Livvic"/>
              <a:cs typeface="Livvic"/>
              <a:sym typeface="Livvic"/>
            </a:endParaRPr>
          </a:p>
        </p:txBody>
      </p:sp>
      <p:grpSp>
        <p:nvGrpSpPr>
          <p:cNvPr id="37" name="Google Shape;7299;p63">
            <a:extLst>
              <a:ext uri="{FF2B5EF4-FFF2-40B4-BE49-F238E27FC236}">
                <a16:creationId xmlns:a16="http://schemas.microsoft.com/office/drawing/2014/main" id="{D4018440-B007-6440-B692-2A72724590A7}"/>
              </a:ext>
            </a:extLst>
          </p:cNvPr>
          <p:cNvGrpSpPr/>
          <p:nvPr/>
        </p:nvGrpSpPr>
        <p:grpSpPr>
          <a:xfrm>
            <a:off x="5778871" y="413049"/>
            <a:ext cx="322151" cy="322374"/>
            <a:chOff x="4206763" y="2450951"/>
            <a:chExt cx="322151" cy="322374"/>
          </a:xfrm>
        </p:grpSpPr>
        <p:sp>
          <p:nvSpPr>
            <p:cNvPr id="38" name="Google Shape;7300;p63">
              <a:extLst>
                <a:ext uri="{FF2B5EF4-FFF2-40B4-BE49-F238E27FC236}">
                  <a16:creationId xmlns:a16="http://schemas.microsoft.com/office/drawing/2014/main" id="{62529145-CECA-B845-8CA6-2D8433642B41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301;p63">
              <a:extLst>
                <a:ext uri="{FF2B5EF4-FFF2-40B4-BE49-F238E27FC236}">
                  <a16:creationId xmlns:a16="http://schemas.microsoft.com/office/drawing/2014/main" id="{DB51C627-76AB-C447-8E60-DD40B3BBD0F5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189;p58">
            <a:extLst>
              <a:ext uri="{FF2B5EF4-FFF2-40B4-BE49-F238E27FC236}">
                <a16:creationId xmlns:a16="http://schemas.microsoft.com/office/drawing/2014/main" id="{AD965D36-7D85-4241-98BF-4C86D5BFB3B6}"/>
              </a:ext>
            </a:extLst>
          </p:cNvPr>
          <p:cNvGrpSpPr/>
          <p:nvPr/>
        </p:nvGrpSpPr>
        <p:grpSpPr>
          <a:xfrm>
            <a:off x="7175836" y="3726883"/>
            <a:ext cx="353145" cy="351998"/>
            <a:chOff x="852385" y="1510916"/>
            <a:chExt cx="353145" cy="351998"/>
          </a:xfrm>
        </p:grpSpPr>
        <p:sp>
          <p:nvSpPr>
            <p:cNvPr id="41" name="Google Shape;4190;p58">
              <a:extLst>
                <a:ext uri="{FF2B5EF4-FFF2-40B4-BE49-F238E27FC236}">
                  <a16:creationId xmlns:a16="http://schemas.microsoft.com/office/drawing/2014/main" id="{D9C2A16F-504C-7548-A5F9-F9F0C5135145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91;p58">
              <a:extLst>
                <a:ext uri="{FF2B5EF4-FFF2-40B4-BE49-F238E27FC236}">
                  <a16:creationId xmlns:a16="http://schemas.microsoft.com/office/drawing/2014/main" id="{90A15864-08A4-A84D-974E-555922D09D75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92;p58">
              <a:extLst>
                <a:ext uri="{FF2B5EF4-FFF2-40B4-BE49-F238E27FC236}">
                  <a16:creationId xmlns:a16="http://schemas.microsoft.com/office/drawing/2014/main" id="{6B3B1C47-6D55-294C-8A97-3B789981541F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210;p58">
            <a:extLst>
              <a:ext uri="{FF2B5EF4-FFF2-40B4-BE49-F238E27FC236}">
                <a16:creationId xmlns:a16="http://schemas.microsoft.com/office/drawing/2014/main" id="{103CB3EC-DD59-1B48-A9AF-0B345880D6A5}"/>
              </a:ext>
            </a:extLst>
          </p:cNvPr>
          <p:cNvGrpSpPr/>
          <p:nvPr/>
        </p:nvGrpSpPr>
        <p:grpSpPr>
          <a:xfrm>
            <a:off x="1371044" y="3745885"/>
            <a:ext cx="350501" cy="284497"/>
            <a:chOff x="2629289" y="1544682"/>
            <a:chExt cx="350501" cy="284497"/>
          </a:xfrm>
        </p:grpSpPr>
        <p:sp>
          <p:nvSpPr>
            <p:cNvPr id="45" name="Google Shape;4211;p58">
              <a:extLst>
                <a:ext uri="{FF2B5EF4-FFF2-40B4-BE49-F238E27FC236}">
                  <a16:creationId xmlns:a16="http://schemas.microsoft.com/office/drawing/2014/main" id="{5C83B7B6-EFC1-F94D-A99A-84EA9EEE8DAA}"/>
                </a:ext>
              </a:extLst>
            </p:cNvPr>
            <p:cNvSpPr/>
            <p:nvPr/>
          </p:nvSpPr>
          <p:spPr>
            <a:xfrm>
              <a:off x="2835614" y="1818507"/>
              <a:ext cx="10289" cy="10671"/>
            </a:xfrm>
            <a:custGeom>
              <a:avLst/>
              <a:gdLst/>
              <a:ahLst/>
              <a:cxnLst/>
              <a:rect l="l" t="t" r="r" b="b"/>
              <a:pathLst>
                <a:path w="323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22" y="263"/>
                    <a:pt x="322" y="167"/>
                  </a:cubicBezTo>
                  <a:cubicBezTo>
                    <a:pt x="322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12;p58">
              <a:extLst>
                <a:ext uri="{FF2B5EF4-FFF2-40B4-BE49-F238E27FC236}">
                  <a16:creationId xmlns:a16="http://schemas.microsoft.com/office/drawing/2014/main" id="{B1C4A8EB-11DC-B24E-9F30-FF4B9EFFFC91}"/>
                </a:ext>
              </a:extLst>
            </p:cNvPr>
            <p:cNvSpPr/>
            <p:nvPr/>
          </p:nvSpPr>
          <p:spPr>
            <a:xfrm>
              <a:off x="2629289" y="1544682"/>
              <a:ext cx="318614" cy="284497"/>
            </a:xfrm>
            <a:custGeom>
              <a:avLst/>
              <a:gdLst/>
              <a:ahLst/>
              <a:cxnLst/>
              <a:rect l="l" t="t" r="r" b="b"/>
              <a:pathLst>
                <a:path w="10002" h="8931" extrusionOk="0">
                  <a:moveTo>
                    <a:pt x="6978" y="334"/>
                  </a:moveTo>
                  <a:cubicBezTo>
                    <a:pt x="7049" y="334"/>
                    <a:pt x="7109" y="358"/>
                    <a:pt x="7168" y="405"/>
                  </a:cubicBezTo>
                  <a:cubicBezTo>
                    <a:pt x="7228" y="453"/>
                    <a:pt x="8085" y="1310"/>
                    <a:pt x="8764" y="2001"/>
                  </a:cubicBezTo>
                  <a:cubicBezTo>
                    <a:pt x="9216" y="2441"/>
                    <a:pt x="9597" y="2810"/>
                    <a:pt x="9621" y="2846"/>
                  </a:cubicBezTo>
                  <a:cubicBezTo>
                    <a:pt x="9657" y="2894"/>
                    <a:pt x="9692" y="2965"/>
                    <a:pt x="9692" y="3036"/>
                  </a:cubicBezTo>
                  <a:cubicBezTo>
                    <a:pt x="9692" y="3108"/>
                    <a:pt x="9657" y="3167"/>
                    <a:pt x="9621" y="3227"/>
                  </a:cubicBezTo>
                  <a:lnTo>
                    <a:pt x="6549" y="6299"/>
                  </a:lnTo>
                  <a:lnTo>
                    <a:pt x="3727" y="3489"/>
                  </a:lnTo>
                  <a:lnTo>
                    <a:pt x="6787" y="405"/>
                  </a:lnTo>
                  <a:cubicBezTo>
                    <a:pt x="6835" y="358"/>
                    <a:pt x="6906" y="334"/>
                    <a:pt x="6978" y="334"/>
                  </a:cubicBezTo>
                  <a:close/>
                  <a:moveTo>
                    <a:pt x="6978" y="0"/>
                  </a:moveTo>
                  <a:cubicBezTo>
                    <a:pt x="6906" y="0"/>
                    <a:pt x="6835" y="12"/>
                    <a:pt x="6752" y="48"/>
                  </a:cubicBezTo>
                  <a:cubicBezTo>
                    <a:pt x="6680" y="72"/>
                    <a:pt x="6621" y="119"/>
                    <a:pt x="6561" y="179"/>
                  </a:cubicBezTo>
                  <a:lnTo>
                    <a:pt x="3382" y="3358"/>
                  </a:lnTo>
                  <a:lnTo>
                    <a:pt x="179" y="6561"/>
                  </a:lnTo>
                  <a:cubicBezTo>
                    <a:pt x="120" y="6620"/>
                    <a:pt x="72" y="6680"/>
                    <a:pt x="48" y="6751"/>
                  </a:cubicBezTo>
                  <a:cubicBezTo>
                    <a:pt x="13" y="6835"/>
                    <a:pt x="1" y="6906"/>
                    <a:pt x="1" y="6977"/>
                  </a:cubicBezTo>
                  <a:cubicBezTo>
                    <a:pt x="1" y="7049"/>
                    <a:pt x="13" y="7132"/>
                    <a:pt x="48" y="7204"/>
                  </a:cubicBezTo>
                  <a:cubicBezTo>
                    <a:pt x="72" y="7275"/>
                    <a:pt x="120" y="7335"/>
                    <a:pt x="179" y="7394"/>
                  </a:cubicBezTo>
                  <a:lnTo>
                    <a:pt x="1477" y="8692"/>
                  </a:lnTo>
                  <a:cubicBezTo>
                    <a:pt x="1549" y="8763"/>
                    <a:pt x="1644" y="8823"/>
                    <a:pt x="1739" y="8871"/>
                  </a:cubicBezTo>
                  <a:cubicBezTo>
                    <a:pt x="1846" y="8918"/>
                    <a:pt x="1953" y="8930"/>
                    <a:pt x="2049" y="8930"/>
                  </a:cubicBezTo>
                  <a:lnTo>
                    <a:pt x="6013" y="8930"/>
                  </a:lnTo>
                  <a:cubicBezTo>
                    <a:pt x="6109" y="8930"/>
                    <a:pt x="6180" y="8859"/>
                    <a:pt x="6180" y="8763"/>
                  </a:cubicBezTo>
                  <a:cubicBezTo>
                    <a:pt x="6180" y="8680"/>
                    <a:pt x="6073" y="8597"/>
                    <a:pt x="6001" y="8597"/>
                  </a:cubicBezTo>
                  <a:lnTo>
                    <a:pt x="2025" y="8597"/>
                  </a:lnTo>
                  <a:cubicBezTo>
                    <a:pt x="1894" y="8597"/>
                    <a:pt x="1775" y="8561"/>
                    <a:pt x="1679" y="8454"/>
                  </a:cubicBezTo>
                  <a:lnTo>
                    <a:pt x="394" y="7156"/>
                  </a:lnTo>
                  <a:cubicBezTo>
                    <a:pt x="346" y="7108"/>
                    <a:pt x="310" y="7037"/>
                    <a:pt x="310" y="6966"/>
                  </a:cubicBezTo>
                  <a:cubicBezTo>
                    <a:pt x="310" y="6894"/>
                    <a:pt x="346" y="6835"/>
                    <a:pt x="394" y="6775"/>
                  </a:cubicBezTo>
                  <a:lnTo>
                    <a:pt x="3477" y="3679"/>
                  </a:lnTo>
                  <a:lnTo>
                    <a:pt x="6299" y="6489"/>
                  </a:lnTo>
                  <a:lnTo>
                    <a:pt x="4787" y="7989"/>
                  </a:lnTo>
                  <a:cubicBezTo>
                    <a:pt x="4763" y="8025"/>
                    <a:pt x="4751" y="8061"/>
                    <a:pt x="4751" y="8109"/>
                  </a:cubicBezTo>
                  <a:cubicBezTo>
                    <a:pt x="4751" y="8156"/>
                    <a:pt x="4763" y="8204"/>
                    <a:pt x="4787" y="8228"/>
                  </a:cubicBezTo>
                  <a:cubicBezTo>
                    <a:pt x="4823" y="8263"/>
                    <a:pt x="4870" y="8275"/>
                    <a:pt x="4906" y="8275"/>
                  </a:cubicBezTo>
                  <a:cubicBezTo>
                    <a:pt x="4954" y="8275"/>
                    <a:pt x="5001" y="8263"/>
                    <a:pt x="5025" y="8228"/>
                  </a:cubicBezTo>
                  <a:lnTo>
                    <a:pt x="9823" y="3441"/>
                  </a:lnTo>
                  <a:cubicBezTo>
                    <a:pt x="9883" y="3382"/>
                    <a:pt x="9931" y="3322"/>
                    <a:pt x="9954" y="3239"/>
                  </a:cubicBezTo>
                  <a:cubicBezTo>
                    <a:pt x="9990" y="3167"/>
                    <a:pt x="10002" y="3096"/>
                    <a:pt x="10002" y="3025"/>
                  </a:cubicBezTo>
                  <a:cubicBezTo>
                    <a:pt x="10002" y="2941"/>
                    <a:pt x="9990" y="2870"/>
                    <a:pt x="9954" y="2798"/>
                  </a:cubicBezTo>
                  <a:cubicBezTo>
                    <a:pt x="9931" y="2727"/>
                    <a:pt x="9883" y="2667"/>
                    <a:pt x="9823" y="2608"/>
                  </a:cubicBezTo>
                  <a:lnTo>
                    <a:pt x="8156" y="941"/>
                  </a:lnTo>
                  <a:lnTo>
                    <a:pt x="7394" y="179"/>
                  </a:lnTo>
                  <a:cubicBezTo>
                    <a:pt x="7335" y="119"/>
                    <a:pt x="7275" y="72"/>
                    <a:pt x="7204" y="48"/>
                  </a:cubicBezTo>
                  <a:cubicBezTo>
                    <a:pt x="7133" y="12"/>
                    <a:pt x="7049" y="0"/>
                    <a:pt x="69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13;p58">
              <a:extLst>
                <a:ext uri="{FF2B5EF4-FFF2-40B4-BE49-F238E27FC236}">
                  <a16:creationId xmlns:a16="http://schemas.microsoft.com/office/drawing/2014/main" id="{2AA6967D-AF44-5940-ADAF-55645926C68D}"/>
                </a:ext>
              </a:extLst>
            </p:cNvPr>
            <p:cNvSpPr/>
            <p:nvPr/>
          </p:nvSpPr>
          <p:spPr>
            <a:xfrm>
              <a:off x="2876962" y="1818507"/>
              <a:ext cx="30740" cy="10671"/>
            </a:xfrm>
            <a:custGeom>
              <a:avLst/>
              <a:gdLst/>
              <a:ahLst/>
              <a:cxnLst/>
              <a:rect l="l" t="t" r="r" b="b"/>
              <a:pathLst>
                <a:path w="965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798" y="334"/>
                  </a:lnTo>
                  <a:cubicBezTo>
                    <a:pt x="893" y="334"/>
                    <a:pt x="965" y="263"/>
                    <a:pt x="965" y="167"/>
                  </a:cubicBezTo>
                  <a:cubicBezTo>
                    <a:pt x="965" y="84"/>
                    <a:pt x="893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14;p58">
              <a:extLst>
                <a:ext uri="{FF2B5EF4-FFF2-40B4-BE49-F238E27FC236}">
                  <a16:creationId xmlns:a16="http://schemas.microsoft.com/office/drawing/2014/main" id="{53EF08F3-9175-0648-A09C-3B11037FABBA}"/>
                </a:ext>
              </a:extLst>
            </p:cNvPr>
            <p:cNvSpPr/>
            <p:nvPr/>
          </p:nvSpPr>
          <p:spPr>
            <a:xfrm>
              <a:off x="2969118" y="1818507"/>
              <a:ext cx="10671" cy="1067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251" y="334"/>
                    <a:pt x="334" y="263"/>
                    <a:pt x="334" y="167"/>
                  </a:cubicBez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15;p58">
              <a:extLst>
                <a:ext uri="{FF2B5EF4-FFF2-40B4-BE49-F238E27FC236}">
                  <a16:creationId xmlns:a16="http://schemas.microsoft.com/office/drawing/2014/main" id="{C6E3CB66-B1BF-3D4C-90FC-4139AE644BEC}"/>
                </a:ext>
              </a:extLst>
            </p:cNvPr>
            <p:cNvSpPr/>
            <p:nvPr/>
          </p:nvSpPr>
          <p:spPr>
            <a:xfrm>
              <a:off x="2916780" y="1818507"/>
              <a:ext cx="34563" cy="10671"/>
            </a:xfrm>
            <a:custGeom>
              <a:avLst/>
              <a:gdLst/>
              <a:ahLst/>
              <a:cxnLst/>
              <a:rect l="l" t="t" r="r" b="b"/>
              <a:pathLst>
                <a:path w="1085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917" y="334"/>
                  </a:lnTo>
                  <a:cubicBezTo>
                    <a:pt x="1013" y="334"/>
                    <a:pt x="1084" y="263"/>
                    <a:pt x="1084" y="167"/>
                  </a:cubicBezTo>
                  <a:cubicBezTo>
                    <a:pt x="1084" y="84"/>
                    <a:pt x="1001" y="1"/>
                    <a:pt x="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3940;p57">
            <a:extLst>
              <a:ext uri="{FF2B5EF4-FFF2-40B4-BE49-F238E27FC236}">
                <a16:creationId xmlns:a16="http://schemas.microsoft.com/office/drawing/2014/main" id="{EED2DCDF-B420-8845-99B0-95CEF6CEFDB2}"/>
              </a:ext>
            </a:extLst>
          </p:cNvPr>
          <p:cNvSpPr/>
          <p:nvPr/>
        </p:nvSpPr>
        <p:spPr>
          <a:xfrm>
            <a:off x="2875230" y="552037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grpSp>
        <p:nvGrpSpPr>
          <p:cNvPr id="51" name="Google Shape;4431;p58">
            <a:extLst>
              <a:ext uri="{FF2B5EF4-FFF2-40B4-BE49-F238E27FC236}">
                <a16:creationId xmlns:a16="http://schemas.microsoft.com/office/drawing/2014/main" id="{3198292F-B17B-5A4D-87D5-D928B16EF0FC}"/>
              </a:ext>
            </a:extLst>
          </p:cNvPr>
          <p:cNvGrpSpPr/>
          <p:nvPr/>
        </p:nvGrpSpPr>
        <p:grpSpPr>
          <a:xfrm>
            <a:off x="4311625" y="3800468"/>
            <a:ext cx="362223" cy="361108"/>
            <a:chOff x="3513010" y="3816134"/>
            <a:chExt cx="362223" cy="361108"/>
          </a:xfrm>
        </p:grpSpPr>
        <p:sp>
          <p:nvSpPr>
            <p:cNvPr id="52" name="Google Shape;4432;p58">
              <a:extLst>
                <a:ext uri="{FF2B5EF4-FFF2-40B4-BE49-F238E27FC236}">
                  <a16:creationId xmlns:a16="http://schemas.microsoft.com/office/drawing/2014/main" id="{92DD67A7-2BF6-7048-B9D6-0FE7575177CB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33;p58">
              <a:extLst>
                <a:ext uri="{FF2B5EF4-FFF2-40B4-BE49-F238E27FC236}">
                  <a16:creationId xmlns:a16="http://schemas.microsoft.com/office/drawing/2014/main" id="{7D4D3F80-D9C2-D64A-BFC9-F9A9C45AD247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434;p58">
              <a:extLst>
                <a:ext uri="{FF2B5EF4-FFF2-40B4-BE49-F238E27FC236}">
                  <a16:creationId xmlns:a16="http://schemas.microsoft.com/office/drawing/2014/main" id="{5D39AB46-6FFF-FA44-87E8-6C12688CCF58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435;p58">
              <a:extLst>
                <a:ext uri="{FF2B5EF4-FFF2-40B4-BE49-F238E27FC236}">
                  <a16:creationId xmlns:a16="http://schemas.microsoft.com/office/drawing/2014/main" id="{B54AAF68-EC79-5F4D-9648-16DAE08E759E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071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dern No. 20" panose="02070704070505020303" pitchFamily="18" charset="77"/>
            </a:endParaRPr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Picture 12" descr="A picture containing person, accordion&#10;&#10;Description automatically generated">
            <a:extLst>
              <a:ext uri="{FF2B5EF4-FFF2-40B4-BE49-F238E27FC236}">
                <a16:creationId xmlns:a16="http://schemas.microsoft.com/office/drawing/2014/main" id="{0A3386B0-5C44-BD44-90AD-4B129552F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196620" cy="403776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5" name="Google Shape;191;p29">
            <a:extLst>
              <a:ext uri="{FF2B5EF4-FFF2-40B4-BE49-F238E27FC236}">
                <a16:creationId xmlns:a16="http://schemas.microsoft.com/office/drawing/2014/main" id="{3AFF0D22-D04C-2C41-A46C-52AFD203DA20}"/>
              </a:ext>
            </a:extLst>
          </p:cNvPr>
          <p:cNvSpPr/>
          <p:nvPr/>
        </p:nvSpPr>
        <p:spPr>
          <a:xfrm>
            <a:off x="-18380" y="2618987"/>
            <a:ext cx="7215000" cy="2591310"/>
          </a:xfrm>
          <a:prstGeom prst="rect">
            <a:avLst/>
          </a:prstGeom>
          <a:solidFill>
            <a:srgbClr val="002060">
              <a:alpha val="5657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b="1" dirty="0">
              <a:solidFill>
                <a:schemeClr val="bg1"/>
              </a:solidFill>
              <a:latin typeface="Modern No. 20" panose="02070704070505020303" pitchFamily="18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24D0F-84A0-854C-B734-DBBA3541589B}"/>
              </a:ext>
            </a:extLst>
          </p:cNvPr>
          <p:cNvSpPr txBox="1"/>
          <p:nvPr/>
        </p:nvSpPr>
        <p:spPr>
          <a:xfrm>
            <a:off x="103843" y="0"/>
            <a:ext cx="4623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3600" dirty="0">
                <a:solidFill>
                  <a:schemeClr val="bg1"/>
                </a:solidFill>
                <a:latin typeface="Modern No. 20" panose="02070704070505020303" pitchFamily="18" charset="77"/>
              </a:rPr>
              <a:t>Data Cleaning</a:t>
            </a:r>
            <a:endParaRPr lang="en-SA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B01CA-E45F-1547-90B5-15B877FFEB87}"/>
              </a:ext>
            </a:extLst>
          </p:cNvPr>
          <p:cNvSpPr txBox="1"/>
          <p:nvPr/>
        </p:nvSpPr>
        <p:spPr>
          <a:xfrm>
            <a:off x="85106" y="3171939"/>
            <a:ext cx="1522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dern No. 20" panose="02070704070505020303" pitchFamily="18" charset="77"/>
              </a:rPr>
              <a:t>1-Split by Whitespace and Remove Punctuation</a:t>
            </a:r>
          </a:p>
          <a:p>
            <a:endParaRPr lang="en-S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D3A84-259A-1C46-8CCE-7F1D274448DC}"/>
              </a:ext>
            </a:extLst>
          </p:cNvPr>
          <p:cNvSpPr txBox="1"/>
          <p:nvPr/>
        </p:nvSpPr>
        <p:spPr>
          <a:xfrm>
            <a:off x="3334478" y="3174173"/>
            <a:ext cx="138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dern No. 20" panose="02070704070505020303" pitchFamily="18" charset="77"/>
              </a:rPr>
              <a:t>3-Change shortcuts</a:t>
            </a:r>
            <a:endParaRPr lang="en-SA" sz="1800" dirty="0">
              <a:solidFill>
                <a:schemeClr val="bg1"/>
              </a:solidFill>
              <a:latin typeface="Modern No. 20" panose="02070704070505020303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FDFFE-7427-B246-9B32-949F559BA3F2}"/>
              </a:ext>
            </a:extLst>
          </p:cNvPr>
          <p:cNvSpPr txBox="1"/>
          <p:nvPr/>
        </p:nvSpPr>
        <p:spPr>
          <a:xfrm>
            <a:off x="1816447" y="3169037"/>
            <a:ext cx="1354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dern No. 20" panose="02070704070505020303" pitchFamily="18" charset="77"/>
              </a:rPr>
              <a:t>2-emoticons  symbols &amp; pictographs</a:t>
            </a:r>
            <a:endParaRPr lang="en-SA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FA77E3-FAA4-4F42-AC00-04CD949B9602}"/>
              </a:ext>
            </a:extLst>
          </p:cNvPr>
          <p:cNvSpPr txBox="1"/>
          <p:nvPr/>
        </p:nvSpPr>
        <p:spPr>
          <a:xfrm>
            <a:off x="5077043" y="3174173"/>
            <a:ext cx="138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dern No. 20" panose="02070704070505020303" pitchFamily="18" charset="77"/>
              </a:rPr>
              <a:t>4-Normalize the word</a:t>
            </a:r>
            <a:endParaRPr lang="en-SA" sz="1800" dirty="0">
              <a:solidFill>
                <a:schemeClr val="bg1"/>
              </a:solidFill>
              <a:latin typeface="Modern No. 20" panose="020707040705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3395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128D-A988-8341-96DE-1921DF3762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A" dirty="0">
              <a:solidFill>
                <a:schemeClr val="tx2">
                  <a:lumMod val="10000"/>
                </a:schemeClr>
              </a:solidFill>
              <a:latin typeface="Modern No. 20" panose="02070704070505020303" pitchFamily="18" charset="77"/>
            </a:endParaRPr>
          </a:p>
        </p:txBody>
      </p:sp>
      <p:sp>
        <p:nvSpPr>
          <p:cNvPr id="6" name="Google Shape;135;p25">
            <a:extLst>
              <a:ext uri="{FF2B5EF4-FFF2-40B4-BE49-F238E27FC236}">
                <a16:creationId xmlns:a16="http://schemas.microsoft.com/office/drawing/2014/main" id="{579449C0-E5B7-6F47-BB6B-3E6AD7FA80B4}"/>
              </a:ext>
            </a:extLst>
          </p:cNvPr>
          <p:cNvSpPr/>
          <p:nvPr/>
        </p:nvSpPr>
        <p:spPr>
          <a:xfrm rot="-5400000" flipH="1">
            <a:off x="72422" y="-72420"/>
            <a:ext cx="720935" cy="865776"/>
          </a:xfrm>
          <a:prstGeom prst="rect">
            <a:avLst/>
          </a:prstGeom>
          <a:solidFill>
            <a:srgbClr val="002060">
              <a:alpha val="8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135;p25">
            <a:extLst>
              <a:ext uri="{FF2B5EF4-FFF2-40B4-BE49-F238E27FC236}">
                <a16:creationId xmlns:a16="http://schemas.microsoft.com/office/drawing/2014/main" id="{B2EF3526-8D89-E74E-8358-5AA45D42D8FC}"/>
              </a:ext>
            </a:extLst>
          </p:cNvPr>
          <p:cNvSpPr/>
          <p:nvPr/>
        </p:nvSpPr>
        <p:spPr>
          <a:xfrm rot="-5400000" flipH="1">
            <a:off x="8350645" y="4350145"/>
            <a:ext cx="720935" cy="865776"/>
          </a:xfrm>
          <a:prstGeom prst="rect">
            <a:avLst/>
          </a:prstGeom>
          <a:solidFill>
            <a:srgbClr val="002060">
              <a:alpha val="870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9AECF-A5FD-3240-9898-75A3D2C98EBC}"/>
              </a:ext>
            </a:extLst>
          </p:cNvPr>
          <p:cNvSpPr txBox="1"/>
          <p:nvPr/>
        </p:nvSpPr>
        <p:spPr>
          <a:xfrm>
            <a:off x="2244399" y="117389"/>
            <a:ext cx="382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2400" dirty="0">
                <a:solidFill>
                  <a:schemeClr val="tx2">
                    <a:lumMod val="10000"/>
                  </a:schemeClr>
                </a:solidFill>
                <a:latin typeface="Modern No. 20" panose="02070704070505020303" pitchFamily="18" charset="77"/>
              </a:rPr>
              <a:t>Words after Cleaning texts</a:t>
            </a:r>
            <a:endParaRPr lang="en-SA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93805-87D7-A84B-B674-7C099857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600" y="720936"/>
            <a:ext cx="3457976" cy="48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8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535594" y="2101542"/>
            <a:ext cx="3948415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Modern No. 20" panose="02070704070505020303" pitchFamily="18" charset="77"/>
              </a:rPr>
              <a:t>NOUN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Modern No. 20" panose="02070704070505020303" pitchFamily="18" charset="77"/>
              </a:rPr>
              <a:t>ADJ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Modern No. 20" panose="02070704070505020303" pitchFamily="18" charset="77"/>
              </a:rPr>
              <a:t>VERB</a:t>
            </a:r>
            <a:endParaRPr sz="1600" dirty="0">
              <a:latin typeface="Modern No. 20" panose="02070704070505020303" pitchFamily="18" charset="77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-293054" y="1284492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Modern No. 20" panose="02070704070505020303" pitchFamily="18" charset="77"/>
              </a:rPr>
              <a:t>Lemmatization </a:t>
            </a:r>
            <a:endParaRPr lang="en-US" sz="3600" dirty="0">
              <a:latin typeface="Modern No. 20" panose="02070704070505020303" pitchFamily="18" charset="77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00008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8" name="Google Shape;3940;p57">
            <a:extLst>
              <a:ext uri="{FF2B5EF4-FFF2-40B4-BE49-F238E27FC236}">
                <a16:creationId xmlns:a16="http://schemas.microsoft.com/office/drawing/2014/main" id="{A0F96D44-4E3B-0B4C-8340-4723514F1B6C}"/>
              </a:ext>
            </a:extLst>
          </p:cNvPr>
          <p:cNvSpPr/>
          <p:nvPr/>
        </p:nvSpPr>
        <p:spPr>
          <a:xfrm>
            <a:off x="661374" y="1492423"/>
            <a:ext cx="83230" cy="379536"/>
          </a:xfrm>
          <a:custGeom>
            <a:avLst/>
            <a:gdLst/>
            <a:ahLst/>
            <a:cxnLst/>
            <a:rect l="l" t="t" r="r" b="b"/>
            <a:pathLst>
              <a:path w="2621" h="11952" extrusionOk="0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pic>
        <p:nvPicPr>
          <p:cNvPr id="3" name="Picture 2" descr="A picture containing person, accordion&#10;&#10;Description automatically generated">
            <a:extLst>
              <a:ext uri="{FF2B5EF4-FFF2-40B4-BE49-F238E27FC236}">
                <a16:creationId xmlns:a16="http://schemas.microsoft.com/office/drawing/2014/main" id="{3D0665FB-D1B5-224B-95FE-1E75338E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7000"/>
                    </a14:imgEffect>
                    <a14:imgEffect>
                      <a14:colorTemperature colorTemp="5300"/>
                    </a14:imgEffect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3251" y="0"/>
            <a:ext cx="3730748" cy="5143500"/>
          </a:xfrm>
          <a:prstGeom prst="rect">
            <a:avLst/>
          </a:prstGeom>
        </p:spPr>
      </p:pic>
      <p:sp>
        <p:nvSpPr>
          <p:cNvPr id="12" name="Google Shape;163;p27">
            <a:extLst>
              <a:ext uri="{FF2B5EF4-FFF2-40B4-BE49-F238E27FC236}">
                <a16:creationId xmlns:a16="http://schemas.microsoft.com/office/drawing/2014/main" id="{3E6334D0-2B7F-F84C-A311-8F82C47CC585}"/>
              </a:ext>
            </a:extLst>
          </p:cNvPr>
          <p:cNvSpPr/>
          <p:nvPr/>
        </p:nvSpPr>
        <p:spPr>
          <a:xfrm>
            <a:off x="3991227" y="1577400"/>
            <a:ext cx="2991000" cy="1988700"/>
          </a:xfrm>
          <a:prstGeom prst="rect">
            <a:avLst/>
          </a:prstGeom>
          <a:solidFill>
            <a:srgbClr val="000A6E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791889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11041</TotalTime>
  <Words>229</Words>
  <Application>Microsoft Macintosh PowerPoint</Application>
  <PresentationFormat>On-screen Show (16:9)</PresentationFormat>
  <Paragraphs>61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Fira Sans Extra Condensed Medium</vt:lpstr>
      <vt:lpstr>Catamaran Light</vt:lpstr>
      <vt:lpstr>Livvic</vt:lpstr>
      <vt:lpstr>Arial</vt:lpstr>
      <vt:lpstr>Modern No. 20</vt:lpstr>
      <vt:lpstr>Roboto</vt:lpstr>
      <vt:lpstr>Engineering Project Proposal by Slidesgo</vt:lpstr>
      <vt:lpstr> Analyzing Trump’s Speech</vt:lpstr>
      <vt:lpstr>PROJECT GOAL </vt:lpstr>
      <vt:lpstr>PowerPoint Presentation</vt:lpstr>
      <vt:lpstr>VENUS</vt:lpstr>
      <vt:lpstr>Data and EDA</vt:lpstr>
      <vt:lpstr>Workflow</vt:lpstr>
      <vt:lpstr>PowerPoint Presentation</vt:lpstr>
      <vt:lpstr>PowerPoint Presentation</vt:lpstr>
      <vt:lpstr>Lemmatization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Analyzing Trump’s Speech</dc:title>
  <cp:lastModifiedBy>هند</cp:lastModifiedBy>
  <cp:revision>10</cp:revision>
  <dcterms:modified xsi:type="dcterms:W3CDTF">2021-11-21T11:12:01Z</dcterms:modified>
</cp:coreProperties>
</file>